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19"/>
  </p:notesMasterIdLst>
  <p:sldIdLst>
    <p:sldId id="256" r:id="rId3"/>
    <p:sldId id="258" r:id="rId4"/>
    <p:sldId id="297" r:id="rId5"/>
    <p:sldId id="375" r:id="rId6"/>
    <p:sldId id="350" r:id="rId7"/>
    <p:sldId id="351" r:id="rId8"/>
    <p:sldId id="354" r:id="rId9"/>
    <p:sldId id="355" r:id="rId10"/>
    <p:sldId id="356" r:id="rId11"/>
    <p:sldId id="357" r:id="rId12"/>
    <p:sldId id="358" r:id="rId13"/>
    <p:sldId id="319" r:id="rId14"/>
    <p:sldId id="320" r:id="rId15"/>
    <p:sldId id="321" r:id="rId16"/>
    <p:sldId id="349" r:id="rId17"/>
    <p:sldId id="313" r:id="rId18"/>
    <p:sldId id="314" r:id="rId19"/>
    <p:sldId id="315" r:id="rId20"/>
    <p:sldId id="316" r:id="rId21"/>
    <p:sldId id="317" r:id="rId22"/>
    <p:sldId id="318" r:id="rId23"/>
    <p:sldId id="262" r:id="rId24"/>
    <p:sldId id="322" r:id="rId25"/>
    <p:sldId id="298" r:id="rId26"/>
    <p:sldId id="300" r:id="rId27"/>
    <p:sldId id="398" r:id="rId28"/>
    <p:sldId id="328" r:id="rId29"/>
    <p:sldId id="343" r:id="rId30"/>
    <p:sldId id="344" r:id="rId31"/>
    <p:sldId id="342" r:id="rId32"/>
    <p:sldId id="345" r:id="rId33"/>
    <p:sldId id="346" r:id="rId34"/>
    <p:sldId id="347" r:id="rId35"/>
    <p:sldId id="348" r:id="rId36"/>
    <p:sldId id="399" r:id="rId37"/>
    <p:sldId id="288" r:id="rId38"/>
    <p:sldId id="302" r:id="rId39"/>
    <p:sldId id="329" r:id="rId40"/>
    <p:sldId id="359" r:id="rId41"/>
    <p:sldId id="360" r:id="rId42"/>
    <p:sldId id="362" r:id="rId43"/>
    <p:sldId id="364" r:id="rId44"/>
    <p:sldId id="330" r:id="rId45"/>
    <p:sldId id="397" r:id="rId46"/>
    <p:sldId id="289" r:id="rId47"/>
    <p:sldId id="303" r:id="rId48"/>
    <p:sldId id="270" r:id="rId49"/>
    <p:sldId id="324" r:id="rId50"/>
    <p:sldId id="365" r:id="rId51"/>
    <p:sldId id="366" r:id="rId52"/>
    <p:sldId id="290" r:id="rId53"/>
    <p:sldId id="304" r:id="rId54"/>
    <p:sldId id="385" r:id="rId55"/>
    <p:sldId id="325" r:id="rId56"/>
    <p:sldId id="367" r:id="rId57"/>
    <p:sldId id="406" r:id="rId58"/>
    <p:sldId id="407" r:id="rId59"/>
    <p:sldId id="291" r:id="rId60"/>
    <p:sldId id="305" r:id="rId61"/>
    <p:sldId id="331" r:id="rId62"/>
    <p:sldId id="333" r:id="rId63"/>
    <p:sldId id="332" r:id="rId64"/>
    <p:sldId id="334" r:id="rId65"/>
    <p:sldId id="335" r:id="rId66"/>
    <p:sldId id="337" r:id="rId67"/>
    <p:sldId id="336" r:id="rId68"/>
    <p:sldId id="338" r:id="rId69"/>
    <p:sldId id="339" r:id="rId70"/>
    <p:sldId id="392" r:id="rId71"/>
    <p:sldId id="340" r:id="rId72"/>
    <p:sldId id="341" r:id="rId73"/>
    <p:sldId id="368" r:id="rId74"/>
    <p:sldId id="384" r:id="rId75"/>
    <p:sldId id="408" r:id="rId76"/>
    <p:sldId id="292" r:id="rId77"/>
    <p:sldId id="306" r:id="rId78"/>
    <p:sldId id="387" r:id="rId79"/>
    <p:sldId id="369" r:id="rId80"/>
    <p:sldId id="391" r:id="rId81"/>
    <p:sldId id="388" r:id="rId82"/>
    <p:sldId id="260" r:id="rId83"/>
    <p:sldId id="386" r:id="rId84"/>
    <p:sldId id="293" r:id="rId85"/>
    <p:sldId id="307" r:id="rId86"/>
    <p:sldId id="370" r:id="rId87"/>
    <p:sldId id="382" r:id="rId88"/>
    <p:sldId id="383" r:id="rId89"/>
    <p:sldId id="294" r:id="rId90"/>
    <p:sldId id="308" r:id="rId91"/>
    <p:sldId id="371" r:id="rId92"/>
    <p:sldId id="379" r:id="rId93"/>
    <p:sldId id="380" r:id="rId94"/>
    <p:sldId id="381" r:id="rId95"/>
    <p:sldId id="389" r:id="rId96"/>
    <p:sldId id="390" r:id="rId97"/>
    <p:sldId id="295" r:id="rId98"/>
    <p:sldId id="309" r:id="rId99"/>
    <p:sldId id="372" r:id="rId100"/>
    <p:sldId id="376" r:id="rId101"/>
    <p:sldId id="377" r:id="rId102"/>
    <p:sldId id="378" r:id="rId103"/>
    <p:sldId id="404" r:id="rId104"/>
    <p:sldId id="296" r:id="rId105"/>
    <p:sldId id="310" r:id="rId106"/>
    <p:sldId id="393" r:id="rId107"/>
    <p:sldId id="394" r:id="rId108"/>
    <p:sldId id="395" r:id="rId109"/>
    <p:sldId id="396" r:id="rId110"/>
    <p:sldId id="400" r:id="rId111"/>
    <p:sldId id="401" r:id="rId112"/>
    <p:sldId id="373" r:id="rId113"/>
    <p:sldId id="374" r:id="rId114"/>
    <p:sldId id="402" r:id="rId115"/>
    <p:sldId id="403" r:id="rId116"/>
    <p:sldId id="405" r:id="rId117"/>
    <p:sldId id="279" r:id="rId118"/>
  </p:sldIdLst>
  <p:sldSz cx="9144000" cy="5143500" type="screen16x9"/>
  <p:notesSz cx="6858000" cy="9144000"/>
  <p:embeddedFontLst>
    <p:embeddedFont>
      <p:font typeface="Hind" panose="020B0604020202020204" charset="0"/>
      <p:regular r:id="rId120"/>
      <p:bold r:id="rId121"/>
    </p:embeddedFont>
    <p:embeddedFont>
      <p:font typeface="Trebuchet MS" panose="020B0603020202020204" pitchFamily="34" charset="0"/>
      <p:regular r:id="rId122"/>
      <p:bold r:id="rId123"/>
      <p:italic r:id="rId124"/>
      <p:boldItalic r:id="rId125"/>
    </p:embeddedFont>
    <p:embeddedFont>
      <p:font typeface="Calibri" panose="020F0502020204030204" pitchFamily="34" charset="0"/>
      <p:regular r:id="rId126"/>
      <p:bold r:id="rId127"/>
      <p:italic r:id="rId128"/>
      <p:boldItalic r:id="rId129"/>
    </p:embeddedFont>
    <p:embeddedFont>
      <p:font typeface="Calisto MT" panose="02040603050505030304" pitchFamily="18" charset="0"/>
      <p:regular r:id="rId130"/>
      <p:bold r:id="rId131"/>
      <p:italic r:id="rId132"/>
      <p:boldItalic r:id="rId133"/>
    </p:embeddedFont>
    <p:embeddedFont>
      <p:font typeface="Accord SF" panose="020B7200000000000000"/>
      <p:regular r:id="rId134"/>
      <p:bold r:id="rId135"/>
      <p:italic r:id="rId136"/>
    </p:embeddedFont>
    <p:embeddedFont>
      <p:font typeface="Century" panose="02040604050505020304" pitchFamily="18" charset="0"/>
      <p:regular r:id="rId137"/>
    </p:embeddedFont>
    <p:embeddedFont>
      <p:font typeface="Wingdings 2" panose="05020102010507070707" pitchFamily="18" charset="2"/>
      <p:regular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000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518764-183A-4808-A9BA-1BA2E3918DB4}">
  <a:tblStyle styleId="{2F518764-183A-4808-A9BA-1BA2E3918D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524" autoAdjust="0"/>
  </p:normalViewPr>
  <p:slideViewPr>
    <p:cSldViewPr snapToGrid="0">
      <p:cViewPr varScale="1">
        <p:scale>
          <a:sx n="80" d="100"/>
          <a:sy n="80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19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4.fntdata"/><Relationship Id="rId128" Type="http://schemas.openxmlformats.org/officeDocument/2006/relationships/font" Target="fonts/font9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font" Target="fonts/font15.fntdata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5.fntdata"/><Relationship Id="rId129" Type="http://schemas.openxmlformats.org/officeDocument/2006/relationships/font" Target="fonts/font10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1.fntdata"/><Relationship Id="rId135" Type="http://schemas.openxmlformats.org/officeDocument/2006/relationships/font" Target="fonts/font16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1.fntdata"/><Relationship Id="rId125" Type="http://schemas.openxmlformats.org/officeDocument/2006/relationships/font" Target="fonts/font6.fntdata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12.fntdata"/><Relationship Id="rId136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2.fntdata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4.fntdata"/><Relationship Id="rId16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70AC2-7F77-4CBE-AC66-DCB51983D4F8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1CAA07-372A-442C-8EEB-4D78DFC065FD}">
      <dgm:prSet phldrT="[Text]" custT="1"/>
      <dgm:spPr/>
      <dgm:t>
        <a:bodyPr/>
        <a:lstStyle/>
        <a:p>
          <a:r>
            <a:rPr lang="en-US" sz="2000" b="1" dirty="0"/>
            <a:t>OWASP Top 10 is an Awareness Document</a:t>
          </a:r>
        </a:p>
      </dgm:t>
    </dgm:pt>
    <dgm:pt modelId="{94D3654C-CA11-4932-88FC-5BFC5FEAF4AF}" type="parTrans" cxnId="{B48A86E8-6D07-4C11-BA71-3955EEE600EE}">
      <dgm:prSet/>
      <dgm:spPr/>
      <dgm:t>
        <a:bodyPr/>
        <a:lstStyle/>
        <a:p>
          <a:endParaRPr lang="en-US" b="1"/>
        </a:p>
      </dgm:t>
    </dgm:pt>
    <dgm:pt modelId="{85866F3E-B42B-47FE-8498-795891432F28}" type="sibTrans" cxnId="{B48A86E8-6D07-4C11-BA71-3955EEE600EE}">
      <dgm:prSet/>
      <dgm:spPr/>
      <dgm:t>
        <a:bodyPr/>
        <a:lstStyle/>
        <a:p>
          <a:endParaRPr lang="en-US" b="1"/>
        </a:p>
      </dgm:t>
    </dgm:pt>
    <dgm:pt modelId="{802C4ED1-7302-40F6-99AB-1DC82B0FD9AD}">
      <dgm:prSet/>
      <dgm:spPr/>
      <dgm:t>
        <a:bodyPr/>
        <a:lstStyle/>
        <a:p>
          <a:r>
            <a:rPr lang="en-US" b="1"/>
            <a:t>Not a standard…</a:t>
          </a:r>
          <a:endParaRPr lang="en-US" b="1" dirty="0"/>
        </a:p>
      </dgm:t>
    </dgm:pt>
    <dgm:pt modelId="{B8B8997B-6950-4FFC-84BC-5178FD519126}" type="parTrans" cxnId="{16B06E44-0D55-40B5-A945-865181AAB54F}">
      <dgm:prSet/>
      <dgm:spPr/>
      <dgm:t>
        <a:bodyPr/>
        <a:lstStyle/>
        <a:p>
          <a:endParaRPr lang="en-US"/>
        </a:p>
      </dgm:t>
    </dgm:pt>
    <dgm:pt modelId="{B970129A-0BDB-48CF-9D79-22C1507C3732}" type="sibTrans" cxnId="{16B06E44-0D55-40B5-A945-865181AAB54F}">
      <dgm:prSet/>
      <dgm:spPr/>
      <dgm:t>
        <a:bodyPr/>
        <a:lstStyle/>
        <a:p>
          <a:endParaRPr lang="en-US"/>
        </a:p>
      </dgm:t>
    </dgm:pt>
    <dgm:pt modelId="{E0EC5254-445D-4B79-A4F4-A54810435013}">
      <dgm:prSet/>
      <dgm:spPr/>
      <dgm:t>
        <a:bodyPr/>
        <a:lstStyle/>
        <a:p>
          <a:r>
            <a:rPr lang="en-US" b="1" dirty="0"/>
            <a:t>First developed in 2003</a:t>
          </a:r>
        </a:p>
      </dgm:t>
    </dgm:pt>
    <dgm:pt modelId="{CD5CD849-DE3C-487D-8FA8-8D291F127249}" type="parTrans" cxnId="{81131231-D718-471B-8991-1A4736E1892A}">
      <dgm:prSet/>
      <dgm:spPr/>
      <dgm:t>
        <a:bodyPr/>
        <a:lstStyle/>
        <a:p>
          <a:endParaRPr lang="en-US"/>
        </a:p>
      </dgm:t>
    </dgm:pt>
    <dgm:pt modelId="{5731760B-C983-4997-BDC2-F27DB4CCC7B8}" type="sibTrans" cxnId="{81131231-D718-471B-8991-1A4736E1892A}">
      <dgm:prSet/>
      <dgm:spPr/>
      <dgm:t>
        <a:bodyPr/>
        <a:lstStyle/>
        <a:p>
          <a:endParaRPr lang="en-US"/>
        </a:p>
      </dgm:t>
    </dgm:pt>
    <dgm:pt modelId="{5C28BCB3-55F2-4427-84EC-4F5EC3141BCD}">
      <dgm:prSet/>
      <dgm:spPr/>
      <dgm:t>
        <a:bodyPr/>
        <a:lstStyle/>
        <a:p>
          <a:r>
            <a:rPr lang="en-US" b="1" dirty="0"/>
            <a:t>Was probably 3</a:t>
          </a:r>
          <a:r>
            <a:rPr lang="en-US" b="1" baseline="30000" dirty="0"/>
            <a:t>rd</a:t>
          </a:r>
          <a:r>
            <a:rPr lang="en-US" b="1" dirty="0"/>
            <a:t> or 4</a:t>
          </a:r>
          <a:r>
            <a:rPr lang="en-US" b="1" baseline="30000" dirty="0"/>
            <a:t>th</a:t>
          </a:r>
          <a:r>
            <a:rPr lang="en-US" b="1" dirty="0"/>
            <a:t> OWASP project, after </a:t>
          </a:r>
        </a:p>
      </dgm:t>
    </dgm:pt>
    <dgm:pt modelId="{2315004A-04D7-4687-91C3-A600258FD9A1}" type="parTrans" cxnId="{19DB9B71-9550-44C4-9A81-0BF07CCC25C6}">
      <dgm:prSet/>
      <dgm:spPr/>
      <dgm:t>
        <a:bodyPr/>
        <a:lstStyle/>
        <a:p>
          <a:endParaRPr lang="en-US"/>
        </a:p>
      </dgm:t>
    </dgm:pt>
    <dgm:pt modelId="{B82D99EE-0C20-4D79-8F96-10FD6F84517E}" type="sibTrans" cxnId="{19DB9B71-9550-44C4-9A81-0BF07CCC25C6}">
      <dgm:prSet/>
      <dgm:spPr/>
      <dgm:t>
        <a:bodyPr/>
        <a:lstStyle/>
        <a:p>
          <a:endParaRPr lang="en-US"/>
        </a:p>
      </dgm:t>
    </dgm:pt>
    <dgm:pt modelId="{A53F1386-0D34-4EBA-9B2E-ABF75D522638}">
      <dgm:prSet/>
      <dgm:spPr/>
      <dgm:t>
        <a:bodyPr/>
        <a:lstStyle/>
        <a:p>
          <a:r>
            <a:rPr lang="en-US" b="1" dirty="0"/>
            <a:t>Developers Guide</a:t>
          </a:r>
        </a:p>
      </dgm:t>
    </dgm:pt>
    <dgm:pt modelId="{68C787C2-CC90-4789-B758-2276A7D938C4}" type="parTrans" cxnId="{2D48F36A-ADFF-49A2-BC70-53E84F784725}">
      <dgm:prSet/>
      <dgm:spPr/>
      <dgm:t>
        <a:bodyPr/>
        <a:lstStyle/>
        <a:p>
          <a:endParaRPr lang="en-US"/>
        </a:p>
      </dgm:t>
    </dgm:pt>
    <dgm:pt modelId="{EACF2FB7-3493-4ACD-9580-F4EE91DB5F8E}" type="sibTrans" cxnId="{2D48F36A-ADFF-49A2-BC70-53E84F784725}">
      <dgm:prSet/>
      <dgm:spPr/>
      <dgm:t>
        <a:bodyPr/>
        <a:lstStyle/>
        <a:p>
          <a:endParaRPr lang="en-US"/>
        </a:p>
      </dgm:t>
    </dgm:pt>
    <dgm:pt modelId="{9A6C3F24-B0D0-41C8-B40D-83A160F84AF9}">
      <dgm:prSet/>
      <dgm:spPr/>
      <dgm:t>
        <a:bodyPr/>
        <a:lstStyle/>
        <a:p>
          <a:r>
            <a:rPr lang="en-US" b="1" dirty="0" err="1"/>
            <a:t>WebGoat</a:t>
          </a:r>
          <a:endParaRPr lang="en-US" b="1" dirty="0"/>
        </a:p>
      </dgm:t>
    </dgm:pt>
    <dgm:pt modelId="{BE2D4E7A-DDB3-410F-ABB8-A5C4561E94E9}" type="parTrans" cxnId="{5BCBB8E2-9530-4950-828E-0284B0C1783C}">
      <dgm:prSet/>
      <dgm:spPr/>
      <dgm:t>
        <a:bodyPr/>
        <a:lstStyle/>
        <a:p>
          <a:endParaRPr lang="en-US"/>
        </a:p>
      </dgm:t>
    </dgm:pt>
    <dgm:pt modelId="{96525B4F-53AC-43F6-92EF-239EBCC39665}" type="sibTrans" cxnId="{5BCBB8E2-9530-4950-828E-0284B0C1783C}">
      <dgm:prSet/>
      <dgm:spPr/>
      <dgm:t>
        <a:bodyPr/>
        <a:lstStyle/>
        <a:p>
          <a:endParaRPr lang="en-US"/>
        </a:p>
      </dgm:t>
    </dgm:pt>
    <dgm:pt modelId="{B8B0B6F5-EF96-4F9D-AFC9-91284CE10874}">
      <dgm:prSet/>
      <dgm:spPr/>
      <dgm:t>
        <a:bodyPr/>
        <a:lstStyle/>
        <a:p>
          <a:r>
            <a:rPr lang="en-US" b="1"/>
            <a:t>Maybe WebScarab ??</a:t>
          </a:r>
          <a:endParaRPr lang="en-US" b="1" dirty="0"/>
        </a:p>
      </dgm:t>
    </dgm:pt>
    <dgm:pt modelId="{4FD83049-53BC-43D0-959B-1CC9E62D94F1}" type="parTrans" cxnId="{C285D4B9-41D4-48FA-87BD-87A83DE317DF}">
      <dgm:prSet/>
      <dgm:spPr/>
      <dgm:t>
        <a:bodyPr/>
        <a:lstStyle/>
        <a:p>
          <a:endParaRPr lang="en-US"/>
        </a:p>
      </dgm:t>
    </dgm:pt>
    <dgm:pt modelId="{C3FADEC9-55F1-4B1C-87A4-806087C82A39}" type="sibTrans" cxnId="{C285D4B9-41D4-48FA-87BD-87A83DE317DF}">
      <dgm:prSet/>
      <dgm:spPr/>
      <dgm:t>
        <a:bodyPr/>
        <a:lstStyle/>
        <a:p>
          <a:endParaRPr lang="en-US"/>
        </a:p>
      </dgm:t>
    </dgm:pt>
    <dgm:pt modelId="{762DB003-0ADD-45B9-96BA-B6E2664B38E1}">
      <dgm:prSet/>
      <dgm:spPr/>
      <dgm:t>
        <a:bodyPr/>
        <a:lstStyle/>
        <a:p>
          <a:r>
            <a:rPr lang="en-US" b="1" dirty="0"/>
            <a:t>Released</a:t>
          </a:r>
        </a:p>
      </dgm:t>
    </dgm:pt>
    <dgm:pt modelId="{622C5B39-1479-4640-847A-3709D1AFCB13}" type="parTrans" cxnId="{BEA9E890-0747-47FC-B2E6-A4E93C92148A}">
      <dgm:prSet/>
      <dgm:spPr/>
      <dgm:t>
        <a:bodyPr/>
        <a:lstStyle/>
        <a:p>
          <a:endParaRPr lang="en-US"/>
        </a:p>
      </dgm:t>
    </dgm:pt>
    <dgm:pt modelId="{E468CBD3-FDCA-4EB6-B02E-884AFB0231BB}" type="sibTrans" cxnId="{BEA9E890-0747-47FC-B2E6-A4E93C92148A}">
      <dgm:prSet/>
      <dgm:spPr/>
      <dgm:t>
        <a:bodyPr/>
        <a:lstStyle/>
        <a:p>
          <a:endParaRPr lang="en-US"/>
        </a:p>
      </dgm:t>
    </dgm:pt>
    <dgm:pt modelId="{0B5BD6A1-429B-41DD-B985-79AA9316715E}">
      <dgm:prSet/>
      <dgm:spPr/>
      <dgm:t>
        <a:bodyPr/>
        <a:lstStyle/>
        <a:p>
          <a:r>
            <a:rPr lang="en-US" b="1" dirty="0"/>
            <a:t>2003, 2004, 2007, 2010, 2013, 2017</a:t>
          </a:r>
        </a:p>
      </dgm:t>
    </dgm:pt>
    <dgm:pt modelId="{FB8EDD8F-15D0-458B-94B3-05C58D997EAB}" type="parTrans" cxnId="{0F6D3E71-7D64-4AC4-A904-BA421E63310E}">
      <dgm:prSet/>
      <dgm:spPr/>
      <dgm:t>
        <a:bodyPr/>
        <a:lstStyle/>
        <a:p>
          <a:endParaRPr lang="en-US"/>
        </a:p>
      </dgm:t>
    </dgm:pt>
    <dgm:pt modelId="{F072909F-7C96-47DA-92DC-91FAF3DE73DF}" type="sibTrans" cxnId="{0F6D3E71-7D64-4AC4-A904-BA421E63310E}">
      <dgm:prSet/>
      <dgm:spPr/>
      <dgm:t>
        <a:bodyPr/>
        <a:lstStyle/>
        <a:p>
          <a:endParaRPr lang="en-US"/>
        </a:p>
      </dgm:t>
    </dgm:pt>
    <dgm:pt modelId="{9CD7385B-C819-4000-96A3-B26CE6417179}" type="pres">
      <dgm:prSet presAssocID="{4D770AC2-7F77-4CBE-AC66-DCB51983D4F8}" presName="linear" presStyleCnt="0">
        <dgm:presLayoutVars>
          <dgm:dir/>
          <dgm:animLvl val="lvl"/>
          <dgm:resizeHandles val="exact"/>
        </dgm:presLayoutVars>
      </dgm:prSet>
      <dgm:spPr/>
    </dgm:pt>
    <dgm:pt modelId="{EFDF76DC-FCD9-4393-982B-BC9E6E2C4928}" type="pres">
      <dgm:prSet presAssocID="{921CAA07-372A-442C-8EEB-4D78DFC065FD}" presName="parentLin" presStyleCnt="0"/>
      <dgm:spPr/>
    </dgm:pt>
    <dgm:pt modelId="{7AFB2E35-15E8-4828-8771-2FD506670641}" type="pres">
      <dgm:prSet presAssocID="{921CAA07-372A-442C-8EEB-4D78DFC065FD}" presName="parentLeftMargin" presStyleLbl="node1" presStyleIdx="0" presStyleCnt="3"/>
      <dgm:spPr/>
    </dgm:pt>
    <dgm:pt modelId="{81A8D53A-045C-48B3-8F34-733007B211D3}" type="pres">
      <dgm:prSet presAssocID="{921CAA07-372A-442C-8EEB-4D78DFC065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37CA45-9F49-4708-9891-64C4DAACA661}" type="pres">
      <dgm:prSet presAssocID="{921CAA07-372A-442C-8EEB-4D78DFC065FD}" presName="negativeSpace" presStyleCnt="0"/>
      <dgm:spPr/>
    </dgm:pt>
    <dgm:pt modelId="{64F40EA1-93B0-41A9-AB58-A512C231CA02}" type="pres">
      <dgm:prSet presAssocID="{921CAA07-372A-442C-8EEB-4D78DFC065FD}" presName="childText" presStyleLbl="conFgAcc1" presStyleIdx="0" presStyleCnt="3" custLinFactNeighborX="-145" custLinFactNeighborY="5580">
        <dgm:presLayoutVars>
          <dgm:bulletEnabled val="1"/>
        </dgm:presLayoutVars>
      </dgm:prSet>
      <dgm:spPr/>
    </dgm:pt>
    <dgm:pt modelId="{3EBB101F-08AB-402B-B78A-27E5B8D17D36}" type="pres">
      <dgm:prSet presAssocID="{85866F3E-B42B-47FE-8498-795891432F28}" presName="spaceBetweenRectangles" presStyleCnt="0"/>
      <dgm:spPr/>
    </dgm:pt>
    <dgm:pt modelId="{5A04A801-5937-4558-A7D2-3A92090B8721}" type="pres">
      <dgm:prSet presAssocID="{E0EC5254-445D-4B79-A4F4-A54810435013}" presName="parentLin" presStyleCnt="0"/>
      <dgm:spPr/>
    </dgm:pt>
    <dgm:pt modelId="{CA0B464F-8165-4DFD-93BE-C702F19797FB}" type="pres">
      <dgm:prSet presAssocID="{E0EC5254-445D-4B79-A4F4-A54810435013}" presName="parentLeftMargin" presStyleLbl="node1" presStyleIdx="0" presStyleCnt="3"/>
      <dgm:spPr/>
    </dgm:pt>
    <dgm:pt modelId="{B6887C57-46A0-451B-BFD6-8ACE55A502F8}" type="pres">
      <dgm:prSet presAssocID="{E0EC5254-445D-4B79-A4F4-A548104350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04F5FB-AFAC-4059-95ED-F7E1874EF46E}" type="pres">
      <dgm:prSet presAssocID="{E0EC5254-445D-4B79-A4F4-A54810435013}" presName="negativeSpace" presStyleCnt="0"/>
      <dgm:spPr/>
    </dgm:pt>
    <dgm:pt modelId="{DFB1C33B-994B-4210-916D-3A2DB42D70DD}" type="pres">
      <dgm:prSet presAssocID="{E0EC5254-445D-4B79-A4F4-A54810435013}" presName="childText" presStyleLbl="conFgAcc1" presStyleIdx="1" presStyleCnt="3">
        <dgm:presLayoutVars>
          <dgm:bulletEnabled val="1"/>
        </dgm:presLayoutVars>
      </dgm:prSet>
      <dgm:spPr/>
    </dgm:pt>
    <dgm:pt modelId="{EBAF6301-BCCE-4C9D-8146-7900FCB27E3E}" type="pres">
      <dgm:prSet presAssocID="{5731760B-C983-4997-BDC2-F27DB4CCC7B8}" presName="spaceBetweenRectangles" presStyleCnt="0"/>
      <dgm:spPr/>
    </dgm:pt>
    <dgm:pt modelId="{759BDE3F-841A-4BFC-A13A-2742DD1BEAE8}" type="pres">
      <dgm:prSet presAssocID="{762DB003-0ADD-45B9-96BA-B6E2664B38E1}" presName="parentLin" presStyleCnt="0"/>
      <dgm:spPr/>
    </dgm:pt>
    <dgm:pt modelId="{198B96DB-91D1-4477-B62F-8B094902D9B4}" type="pres">
      <dgm:prSet presAssocID="{762DB003-0ADD-45B9-96BA-B6E2664B38E1}" presName="parentLeftMargin" presStyleLbl="node1" presStyleIdx="1" presStyleCnt="3"/>
      <dgm:spPr/>
    </dgm:pt>
    <dgm:pt modelId="{158A30F4-C910-4DC9-B6F5-2F8F042B15B8}" type="pres">
      <dgm:prSet presAssocID="{762DB003-0ADD-45B9-96BA-B6E2664B38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BB4253-A941-4B4A-A83D-719FE1B2B960}" type="pres">
      <dgm:prSet presAssocID="{762DB003-0ADD-45B9-96BA-B6E2664B38E1}" presName="negativeSpace" presStyleCnt="0"/>
      <dgm:spPr/>
    </dgm:pt>
    <dgm:pt modelId="{0BD18129-FFD6-4518-AE83-A9B08FA7459D}" type="pres">
      <dgm:prSet presAssocID="{762DB003-0ADD-45B9-96BA-B6E2664B38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BB20E0A-B19A-4276-8AFE-3B06A77769A4}" type="presOf" srcId="{0B5BD6A1-429B-41DD-B985-79AA9316715E}" destId="{0BD18129-FFD6-4518-AE83-A9B08FA7459D}" srcOrd="0" destOrd="0" presId="urn:microsoft.com/office/officeart/2005/8/layout/list1"/>
    <dgm:cxn modelId="{81131231-D718-471B-8991-1A4736E1892A}" srcId="{4D770AC2-7F77-4CBE-AC66-DCB51983D4F8}" destId="{E0EC5254-445D-4B79-A4F4-A54810435013}" srcOrd="1" destOrd="0" parTransId="{CD5CD849-DE3C-487D-8FA8-8D291F127249}" sibTransId="{5731760B-C983-4997-BDC2-F27DB4CCC7B8}"/>
    <dgm:cxn modelId="{1CCF6A3A-C58C-4558-BBB0-3CB379B8211E}" type="presOf" srcId="{921CAA07-372A-442C-8EEB-4D78DFC065FD}" destId="{7AFB2E35-15E8-4828-8771-2FD506670641}" srcOrd="0" destOrd="0" presId="urn:microsoft.com/office/officeart/2005/8/layout/list1"/>
    <dgm:cxn modelId="{16B06E44-0D55-40B5-A945-865181AAB54F}" srcId="{921CAA07-372A-442C-8EEB-4D78DFC065FD}" destId="{802C4ED1-7302-40F6-99AB-1DC82B0FD9AD}" srcOrd="0" destOrd="0" parTransId="{B8B8997B-6950-4FFC-84BC-5178FD519126}" sibTransId="{B970129A-0BDB-48CF-9D79-22C1507C3732}"/>
    <dgm:cxn modelId="{2D48F36A-ADFF-49A2-BC70-53E84F784725}" srcId="{5C28BCB3-55F2-4427-84EC-4F5EC3141BCD}" destId="{A53F1386-0D34-4EBA-9B2E-ABF75D522638}" srcOrd="0" destOrd="0" parTransId="{68C787C2-CC90-4789-B758-2276A7D938C4}" sibTransId="{EACF2FB7-3493-4ACD-9580-F4EE91DB5F8E}"/>
    <dgm:cxn modelId="{C0A7516B-FBA5-4D71-80E1-74D2DC1E0F85}" type="presOf" srcId="{5C28BCB3-55F2-4427-84EC-4F5EC3141BCD}" destId="{DFB1C33B-994B-4210-916D-3A2DB42D70DD}" srcOrd="0" destOrd="0" presId="urn:microsoft.com/office/officeart/2005/8/layout/list1"/>
    <dgm:cxn modelId="{C8CAF56E-EC5B-4277-9396-D879BEC46E96}" type="presOf" srcId="{762DB003-0ADD-45B9-96BA-B6E2664B38E1}" destId="{158A30F4-C910-4DC9-B6F5-2F8F042B15B8}" srcOrd="1" destOrd="0" presId="urn:microsoft.com/office/officeart/2005/8/layout/list1"/>
    <dgm:cxn modelId="{0F6D3E71-7D64-4AC4-A904-BA421E63310E}" srcId="{762DB003-0ADD-45B9-96BA-B6E2664B38E1}" destId="{0B5BD6A1-429B-41DD-B985-79AA9316715E}" srcOrd="0" destOrd="0" parTransId="{FB8EDD8F-15D0-458B-94B3-05C58D997EAB}" sibTransId="{F072909F-7C96-47DA-92DC-91FAF3DE73DF}"/>
    <dgm:cxn modelId="{19DB9B71-9550-44C4-9A81-0BF07CCC25C6}" srcId="{E0EC5254-445D-4B79-A4F4-A54810435013}" destId="{5C28BCB3-55F2-4427-84EC-4F5EC3141BCD}" srcOrd="0" destOrd="0" parTransId="{2315004A-04D7-4687-91C3-A600258FD9A1}" sibTransId="{B82D99EE-0C20-4D79-8F96-10FD6F84517E}"/>
    <dgm:cxn modelId="{96238983-B816-4FF7-9458-44700F3AE8B4}" type="presOf" srcId="{A53F1386-0D34-4EBA-9B2E-ABF75D522638}" destId="{DFB1C33B-994B-4210-916D-3A2DB42D70DD}" srcOrd="0" destOrd="1" presId="urn:microsoft.com/office/officeart/2005/8/layout/list1"/>
    <dgm:cxn modelId="{BEA9E890-0747-47FC-B2E6-A4E93C92148A}" srcId="{4D770AC2-7F77-4CBE-AC66-DCB51983D4F8}" destId="{762DB003-0ADD-45B9-96BA-B6E2664B38E1}" srcOrd="2" destOrd="0" parTransId="{622C5B39-1479-4640-847A-3709D1AFCB13}" sibTransId="{E468CBD3-FDCA-4EB6-B02E-884AFB0231BB}"/>
    <dgm:cxn modelId="{92B3EB9A-3DDC-4734-8C63-53BD14783EC7}" type="presOf" srcId="{9A6C3F24-B0D0-41C8-B40D-83A160F84AF9}" destId="{DFB1C33B-994B-4210-916D-3A2DB42D70DD}" srcOrd="0" destOrd="2" presId="urn:microsoft.com/office/officeart/2005/8/layout/list1"/>
    <dgm:cxn modelId="{276B509C-AE44-4531-98C3-6D9CC8AB0D8B}" type="presOf" srcId="{B8B0B6F5-EF96-4F9D-AFC9-91284CE10874}" destId="{DFB1C33B-994B-4210-916D-3A2DB42D70DD}" srcOrd="0" destOrd="3" presId="urn:microsoft.com/office/officeart/2005/8/layout/list1"/>
    <dgm:cxn modelId="{12097B9C-4C64-4A66-9423-77E22C409659}" type="presOf" srcId="{802C4ED1-7302-40F6-99AB-1DC82B0FD9AD}" destId="{64F40EA1-93B0-41A9-AB58-A512C231CA02}" srcOrd="0" destOrd="0" presId="urn:microsoft.com/office/officeart/2005/8/layout/list1"/>
    <dgm:cxn modelId="{8B6D999F-445E-4E64-8F74-E7C8036D2CF5}" type="presOf" srcId="{762DB003-0ADD-45B9-96BA-B6E2664B38E1}" destId="{198B96DB-91D1-4477-B62F-8B094902D9B4}" srcOrd="0" destOrd="0" presId="urn:microsoft.com/office/officeart/2005/8/layout/list1"/>
    <dgm:cxn modelId="{C285D4B9-41D4-48FA-87BD-87A83DE317DF}" srcId="{5C28BCB3-55F2-4427-84EC-4F5EC3141BCD}" destId="{B8B0B6F5-EF96-4F9D-AFC9-91284CE10874}" srcOrd="2" destOrd="0" parTransId="{4FD83049-53BC-43D0-959B-1CC9E62D94F1}" sibTransId="{C3FADEC9-55F1-4B1C-87A4-806087C82A39}"/>
    <dgm:cxn modelId="{2C35A0C8-6EDC-46F7-B3AB-29BE88D7684B}" type="presOf" srcId="{E0EC5254-445D-4B79-A4F4-A54810435013}" destId="{B6887C57-46A0-451B-BFD6-8ACE55A502F8}" srcOrd="1" destOrd="0" presId="urn:microsoft.com/office/officeart/2005/8/layout/list1"/>
    <dgm:cxn modelId="{AB48B1CB-EACA-49DD-A993-AED900EFFFEB}" type="presOf" srcId="{E0EC5254-445D-4B79-A4F4-A54810435013}" destId="{CA0B464F-8165-4DFD-93BE-C702F19797FB}" srcOrd="0" destOrd="0" presId="urn:microsoft.com/office/officeart/2005/8/layout/list1"/>
    <dgm:cxn modelId="{FF8DB6E0-BDE8-4059-AC6D-E7D26294F5E6}" type="presOf" srcId="{4D770AC2-7F77-4CBE-AC66-DCB51983D4F8}" destId="{9CD7385B-C819-4000-96A3-B26CE6417179}" srcOrd="0" destOrd="0" presId="urn:microsoft.com/office/officeart/2005/8/layout/list1"/>
    <dgm:cxn modelId="{5BCBB8E2-9530-4950-828E-0284B0C1783C}" srcId="{5C28BCB3-55F2-4427-84EC-4F5EC3141BCD}" destId="{9A6C3F24-B0D0-41C8-B40D-83A160F84AF9}" srcOrd="1" destOrd="0" parTransId="{BE2D4E7A-DDB3-410F-ABB8-A5C4561E94E9}" sibTransId="{96525B4F-53AC-43F6-92EF-239EBCC39665}"/>
    <dgm:cxn modelId="{B48A86E8-6D07-4C11-BA71-3955EEE600EE}" srcId="{4D770AC2-7F77-4CBE-AC66-DCB51983D4F8}" destId="{921CAA07-372A-442C-8EEB-4D78DFC065FD}" srcOrd="0" destOrd="0" parTransId="{94D3654C-CA11-4932-88FC-5BFC5FEAF4AF}" sibTransId="{85866F3E-B42B-47FE-8498-795891432F28}"/>
    <dgm:cxn modelId="{6D46A3F4-1661-40AF-B104-778459AEE0A1}" type="presOf" srcId="{921CAA07-372A-442C-8EEB-4D78DFC065FD}" destId="{81A8D53A-045C-48B3-8F34-733007B211D3}" srcOrd="1" destOrd="0" presId="urn:microsoft.com/office/officeart/2005/8/layout/list1"/>
    <dgm:cxn modelId="{01FDA9C2-F74D-438B-97C9-18F0C2D07B1A}" type="presParOf" srcId="{9CD7385B-C819-4000-96A3-B26CE6417179}" destId="{EFDF76DC-FCD9-4393-982B-BC9E6E2C4928}" srcOrd="0" destOrd="0" presId="urn:microsoft.com/office/officeart/2005/8/layout/list1"/>
    <dgm:cxn modelId="{AA7263BC-64F2-4886-9D71-A1CAF3073CBE}" type="presParOf" srcId="{EFDF76DC-FCD9-4393-982B-BC9E6E2C4928}" destId="{7AFB2E35-15E8-4828-8771-2FD506670641}" srcOrd="0" destOrd="0" presId="urn:microsoft.com/office/officeart/2005/8/layout/list1"/>
    <dgm:cxn modelId="{FB9A6B6E-1312-43A5-AC4C-30463C281525}" type="presParOf" srcId="{EFDF76DC-FCD9-4393-982B-BC9E6E2C4928}" destId="{81A8D53A-045C-48B3-8F34-733007B211D3}" srcOrd="1" destOrd="0" presId="urn:microsoft.com/office/officeart/2005/8/layout/list1"/>
    <dgm:cxn modelId="{D58BBEBB-9B3E-43FC-A412-29C07D43F8C1}" type="presParOf" srcId="{9CD7385B-C819-4000-96A3-B26CE6417179}" destId="{1537CA45-9F49-4708-9891-64C4DAACA661}" srcOrd="1" destOrd="0" presId="urn:microsoft.com/office/officeart/2005/8/layout/list1"/>
    <dgm:cxn modelId="{2836DA59-4A29-45E5-B396-700EDE65B606}" type="presParOf" srcId="{9CD7385B-C819-4000-96A3-B26CE6417179}" destId="{64F40EA1-93B0-41A9-AB58-A512C231CA02}" srcOrd="2" destOrd="0" presId="urn:microsoft.com/office/officeart/2005/8/layout/list1"/>
    <dgm:cxn modelId="{0722FBE9-D8EB-4F1F-99C5-0A0B805E0C63}" type="presParOf" srcId="{9CD7385B-C819-4000-96A3-B26CE6417179}" destId="{3EBB101F-08AB-402B-B78A-27E5B8D17D36}" srcOrd="3" destOrd="0" presId="urn:microsoft.com/office/officeart/2005/8/layout/list1"/>
    <dgm:cxn modelId="{6141DD06-0E46-4B93-AAE6-E2777C983963}" type="presParOf" srcId="{9CD7385B-C819-4000-96A3-B26CE6417179}" destId="{5A04A801-5937-4558-A7D2-3A92090B8721}" srcOrd="4" destOrd="0" presId="urn:microsoft.com/office/officeart/2005/8/layout/list1"/>
    <dgm:cxn modelId="{94E682D7-4393-432D-B308-1227A85E224F}" type="presParOf" srcId="{5A04A801-5937-4558-A7D2-3A92090B8721}" destId="{CA0B464F-8165-4DFD-93BE-C702F19797FB}" srcOrd="0" destOrd="0" presId="urn:microsoft.com/office/officeart/2005/8/layout/list1"/>
    <dgm:cxn modelId="{CE226E57-A7B9-4094-8EBA-85335D648A3E}" type="presParOf" srcId="{5A04A801-5937-4558-A7D2-3A92090B8721}" destId="{B6887C57-46A0-451B-BFD6-8ACE55A502F8}" srcOrd="1" destOrd="0" presId="urn:microsoft.com/office/officeart/2005/8/layout/list1"/>
    <dgm:cxn modelId="{52039EFA-465E-4FD2-B7C4-0245C13C7E70}" type="presParOf" srcId="{9CD7385B-C819-4000-96A3-B26CE6417179}" destId="{3E04F5FB-AFAC-4059-95ED-F7E1874EF46E}" srcOrd="5" destOrd="0" presId="urn:microsoft.com/office/officeart/2005/8/layout/list1"/>
    <dgm:cxn modelId="{5B25655B-D826-461D-8714-F46BFD2DD965}" type="presParOf" srcId="{9CD7385B-C819-4000-96A3-B26CE6417179}" destId="{DFB1C33B-994B-4210-916D-3A2DB42D70DD}" srcOrd="6" destOrd="0" presId="urn:microsoft.com/office/officeart/2005/8/layout/list1"/>
    <dgm:cxn modelId="{7D5B2ACE-E523-4B5D-AC80-FCF9944551E8}" type="presParOf" srcId="{9CD7385B-C819-4000-96A3-B26CE6417179}" destId="{EBAF6301-BCCE-4C9D-8146-7900FCB27E3E}" srcOrd="7" destOrd="0" presId="urn:microsoft.com/office/officeart/2005/8/layout/list1"/>
    <dgm:cxn modelId="{3D703DB2-D02F-4534-A219-B004D295DE13}" type="presParOf" srcId="{9CD7385B-C819-4000-96A3-B26CE6417179}" destId="{759BDE3F-841A-4BFC-A13A-2742DD1BEAE8}" srcOrd="8" destOrd="0" presId="urn:microsoft.com/office/officeart/2005/8/layout/list1"/>
    <dgm:cxn modelId="{6006E785-E309-479F-9BEF-75DDD717CA39}" type="presParOf" srcId="{759BDE3F-841A-4BFC-A13A-2742DD1BEAE8}" destId="{198B96DB-91D1-4477-B62F-8B094902D9B4}" srcOrd="0" destOrd="0" presId="urn:microsoft.com/office/officeart/2005/8/layout/list1"/>
    <dgm:cxn modelId="{EB73CFE7-CD1E-4123-9045-7A307F2AF648}" type="presParOf" srcId="{759BDE3F-841A-4BFC-A13A-2742DD1BEAE8}" destId="{158A30F4-C910-4DC9-B6F5-2F8F042B15B8}" srcOrd="1" destOrd="0" presId="urn:microsoft.com/office/officeart/2005/8/layout/list1"/>
    <dgm:cxn modelId="{C7A30871-911C-4637-AF60-04CF07E43464}" type="presParOf" srcId="{9CD7385B-C819-4000-96A3-B26CE6417179}" destId="{F2BB4253-A941-4B4A-A83D-719FE1B2B960}" srcOrd="9" destOrd="0" presId="urn:microsoft.com/office/officeart/2005/8/layout/list1"/>
    <dgm:cxn modelId="{86D4939D-2D1C-45A8-BABF-3D6E4620EC1F}" type="presParOf" srcId="{9CD7385B-C819-4000-96A3-B26CE6417179}" destId="{0BD18129-FFD6-4518-AE83-A9B08FA745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40EA1-93B0-41A9-AB58-A512C231CA02}">
      <dsp:nvSpPr>
        <dsp:cNvPr id="0" name=""/>
        <dsp:cNvSpPr/>
      </dsp:nvSpPr>
      <dsp:spPr>
        <a:xfrm>
          <a:off x="0" y="271724"/>
          <a:ext cx="6572250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10080" tIns="354076" rIns="51008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Not a standard…</a:t>
          </a:r>
          <a:endParaRPr lang="en-US" sz="1700" b="1" kern="1200" dirty="0"/>
        </a:p>
      </dsp:txBody>
      <dsp:txXfrm>
        <a:off x="0" y="271724"/>
        <a:ext cx="6572250" cy="709537"/>
      </dsp:txXfrm>
    </dsp:sp>
    <dsp:sp modelId="{81A8D53A-045C-48B3-8F34-733007B211D3}">
      <dsp:nvSpPr>
        <dsp:cNvPr id="0" name=""/>
        <dsp:cNvSpPr/>
      </dsp:nvSpPr>
      <dsp:spPr>
        <a:xfrm>
          <a:off x="328612" y="15682"/>
          <a:ext cx="460057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3891" tIns="0" rIns="1738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OWASP Top 10 is an Awareness Document</a:t>
          </a:r>
        </a:p>
      </dsp:txBody>
      <dsp:txXfrm>
        <a:off x="353110" y="40180"/>
        <a:ext cx="4551579" cy="452844"/>
      </dsp:txXfrm>
    </dsp:sp>
    <dsp:sp modelId="{DFB1C33B-994B-4210-916D-3A2DB42D70DD}">
      <dsp:nvSpPr>
        <dsp:cNvPr id="0" name=""/>
        <dsp:cNvSpPr/>
      </dsp:nvSpPr>
      <dsp:spPr>
        <a:xfrm>
          <a:off x="0" y="1318860"/>
          <a:ext cx="6572250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1754093"/>
              <a:satOff val="4262"/>
              <a:lumOff val="6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10080" tIns="354076" rIns="51008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Was probably 3</a:t>
          </a:r>
          <a:r>
            <a:rPr lang="en-US" sz="1700" b="1" kern="1200" baseline="30000" dirty="0"/>
            <a:t>rd</a:t>
          </a:r>
          <a:r>
            <a:rPr lang="en-US" sz="1700" b="1" kern="1200" dirty="0"/>
            <a:t> or 4</a:t>
          </a:r>
          <a:r>
            <a:rPr lang="en-US" sz="1700" b="1" kern="1200" baseline="30000" dirty="0"/>
            <a:t>th</a:t>
          </a:r>
          <a:r>
            <a:rPr lang="en-US" sz="1700" b="1" kern="1200" dirty="0"/>
            <a:t> OWASP project, after 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Developers Guide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 err="1"/>
            <a:t>WebGoat</a:t>
          </a:r>
          <a:endParaRPr lang="en-US" sz="1700" b="1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Maybe WebScarab ??</a:t>
          </a:r>
          <a:endParaRPr lang="en-US" sz="1700" b="1" kern="1200" dirty="0"/>
        </a:p>
      </dsp:txBody>
      <dsp:txXfrm>
        <a:off x="0" y="1318860"/>
        <a:ext cx="6572250" cy="1499400"/>
      </dsp:txXfrm>
    </dsp:sp>
    <dsp:sp modelId="{B6887C57-46A0-451B-BFD6-8ACE55A502F8}">
      <dsp:nvSpPr>
        <dsp:cNvPr id="0" name=""/>
        <dsp:cNvSpPr/>
      </dsp:nvSpPr>
      <dsp:spPr>
        <a:xfrm>
          <a:off x="328612" y="1067940"/>
          <a:ext cx="4600575" cy="501840"/>
        </a:xfrm>
        <a:prstGeom prst="roundRect">
          <a:avLst/>
        </a:prstGeom>
        <a:gradFill rotWithShape="0">
          <a:gsLst>
            <a:gs pos="0">
              <a:schemeClr val="accent4">
                <a:hueOff val="1754093"/>
                <a:satOff val="4262"/>
                <a:lumOff val="696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1754093"/>
                <a:satOff val="4262"/>
                <a:lumOff val="696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3891" tIns="0" rIns="1738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First developed in 2003</a:t>
          </a:r>
        </a:p>
      </dsp:txBody>
      <dsp:txXfrm>
        <a:off x="353110" y="1092438"/>
        <a:ext cx="4551579" cy="452844"/>
      </dsp:txXfrm>
    </dsp:sp>
    <dsp:sp modelId="{0BD18129-FFD6-4518-AE83-A9B08FA7459D}">
      <dsp:nvSpPr>
        <dsp:cNvPr id="0" name=""/>
        <dsp:cNvSpPr/>
      </dsp:nvSpPr>
      <dsp:spPr>
        <a:xfrm>
          <a:off x="0" y="3160980"/>
          <a:ext cx="6572250" cy="709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3508185"/>
              <a:satOff val="8525"/>
              <a:lumOff val="1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10080" tIns="354076" rIns="510080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2003, 2004, 2007, 2010, 2013, 2017</a:t>
          </a:r>
        </a:p>
      </dsp:txBody>
      <dsp:txXfrm>
        <a:off x="0" y="3160980"/>
        <a:ext cx="6572250" cy="709537"/>
      </dsp:txXfrm>
    </dsp:sp>
    <dsp:sp modelId="{158A30F4-C910-4DC9-B6F5-2F8F042B15B8}">
      <dsp:nvSpPr>
        <dsp:cNvPr id="0" name=""/>
        <dsp:cNvSpPr/>
      </dsp:nvSpPr>
      <dsp:spPr>
        <a:xfrm>
          <a:off x="328612" y="2910060"/>
          <a:ext cx="4600575" cy="501840"/>
        </a:xfrm>
        <a:prstGeom prst="roundRect">
          <a:avLst/>
        </a:prstGeom>
        <a:gradFill rotWithShape="0">
          <a:gsLst>
            <a:gs pos="0">
              <a:schemeClr val="accent4">
                <a:hueOff val="3508185"/>
                <a:satOff val="8525"/>
                <a:lumOff val="1392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3508185"/>
                <a:satOff val="8525"/>
                <a:lumOff val="1392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3891" tIns="0" rIns="1738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Released</a:t>
          </a:r>
        </a:p>
      </dsp:txBody>
      <dsp:txXfrm>
        <a:off x="353110" y="2934558"/>
        <a:ext cx="455157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10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96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414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09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711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351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89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408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245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44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662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4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317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8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33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67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633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06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575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184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003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5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64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49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2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366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613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629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284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596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13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70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name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document.location.hash.substr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(1);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 greeting;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if(name){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greeting = 'Greetings, ' +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decodeURI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document.location.hash.substring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(1));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}else{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greeting = 'Greetings!'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document.write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(greeting);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81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name =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document.location.hash.substr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(1);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 greeting;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if(name){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greeting = 'Greetings, ' +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decodeURI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document.location.hash.substring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(1));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}else{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greeting = 'Greetings!'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document.write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(greeting);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1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357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697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6782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85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555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206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9060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668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61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612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72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99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81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310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23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8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097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35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79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5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44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6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76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25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2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27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2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84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8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575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83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00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42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61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7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7" name="Shape 9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Shape 102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3" name="Shape 10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59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74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Secure</a:t>
            </a:r>
            <a:br>
              <a:rPr lang="en" dirty="0"/>
            </a:br>
            <a:r>
              <a:rPr lang="en" dirty="0"/>
              <a:t>Web Applications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3CCFF"/>
                </a:solidFill>
              </a:rPr>
              <a:t>DBA</a:t>
            </a:r>
            <a:endParaRPr b="1" dirty="0">
              <a:solidFill>
                <a:srgbClr val="33CCFF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4416432" y="1394022"/>
            <a:ext cx="3547698" cy="110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It’s okay to answer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3368885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916482" y="1902076"/>
            <a:ext cx="61252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5400" dirty="0"/>
              <a:t>Limit failures</a:t>
            </a:r>
          </a:p>
        </p:txBody>
      </p:sp>
    </p:spTree>
    <p:extLst>
      <p:ext uri="{BB962C8B-B14F-4D97-AF65-F5344CB8AC3E}">
        <p14:creationId xmlns:p14="http://schemas.microsoft.com/office/powerpoint/2010/main" val="2317180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853852" y="2641112"/>
            <a:ext cx="61252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5400" dirty="0"/>
              <a:t>Same message for login failures</a:t>
            </a:r>
          </a:p>
        </p:txBody>
      </p:sp>
    </p:spTree>
    <p:extLst>
      <p:ext uri="{BB962C8B-B14F-4D97-AF65-F5344CB8AC3E}">
        <p14:creationId xmlns:p14="http://schemas.microsoft.com/office/powerpoint/2010/main" val="11220577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39C417-6971-43E7-8005-859A8176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56" y="480887"/>
            <a:ext cx="4755688" cy="41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14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1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2541087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1 - Injection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919929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673FE-0F1B-40B0-B891-DAF69758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66" y="944103"/>
            <a:ext cx="5838825" cy="32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44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8B0A2-F265-4227-8799-F3CCCD0A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48" y="1082842"/>
            <a:ext cx="6381034" cy="29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5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11310-D6B5-4603-8D5C-5BFED518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183731"/>
            <a:ext cx="7038975" cy="27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75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FAAAB9-E6CC-48B0-930E-CBF4AA00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67" y="1198520"/>
            <a:ext cx="6227265" cy="27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886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>
            <a:extLst>
              <a:ext uri="{FF2B5EF4-FFF2-40B4-BE49-F238E27FC236}">
                <a16:creationId xmlns:a16="http://schemas.microsoft.com/office/drawing/2014/main" id="{B061C625-24CC-4A41-85B2-61A9FB54AF65}"/>
              </a:ext>
            </a:extLst>
          </p:cNvPr>
          <p:cNvSpPr txBox="1">
            <a:spLocks/>
          </p:cNvSpPr>
          <p:nvPr/>
        </p:nvSpPr>
        <p:spPr>
          <a:xfrm>
            <a:off x="1509386" y="1991850"/>
            <a:ext cx="61252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5400" dirty="0"/>
              <a:t>NoSQL?</a:t>
            </a:r>
          </a:p>
        </p:txBody>
      </p:sp>
    </p:spTree>
    <p:extLst>
      <p:ext uri="{BB962C8B-B14F-4D97-AF65-F5344CB8AC3E}">
        <p14:creationId xmlns:p14="http://schemas.microsoft.com/office/powerpoint/2010/main" val="289559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3CCFF"/>
                </a:solidFill>
              </a:rPr>
              <a:t>Environment</a:t>
            </a:r>
            <a:endParaRPr b="1" dirty="0">
              <a:solidFill>
                <a:srgbClr val="33CCFF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4416432" y="1394022"/>
            <a:ext cx="3547698" cy="110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It’s okay to answer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3031412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5484D-85B5-4B0F-8FDB-92FF3A59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3" y="1761624"/>
            <a:ext cx="6849978" cy="19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59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588342" y="2484637"/>
            <a:ext cx="400418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Server-side </a:t>
            </a:r>
          </a:p>
          <a:p>
            <a:r>
              <a:rPr lang="en-US" sz="54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0922180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101643" y="2388772"/>
            <a:ext cx="488909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Parameterized</a:t>
            </a:r>
          </a:p>
          <a:p>
            <a:r>
              <a:rPr lang="en-US" sz="5400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1198542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127454" y="2571750"/>
            <a:ext cx="488909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Let’s check back in with Dave</a:t>
            </a:r>
          </a:p>
        </p:txBody>
      </p:sp>
    </p:spTree>
    <p:extLst>
      <p:ext uri="{BB962C8B-B14F-4D97-AF65-F5344CB8AC3E}">
        <p14:creationId xmlns:p14="http://schemas.microsoft.com/office/powerpoint/2010/main" val="8469944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21CDF34-14F8-4BFF-9B2F-0FC0CC74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57" y="589673"/>
            <a:ext cx="5950421" cy="396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42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910885" y="2090487"/>
            <a:ext cx="55968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Managing Risks</a:t>
            </a:r>
          </a:p>
        </p:txBody>
      </p:sp>
    </p:spTree>
    <p:extLst>
      <p:ext uri="{BB962C8B-B14F-4D97-AF65-F5344CB8AC3E}">
        <p14:creationId xmlns:p14="http://schemas.microsoft.com/office/powerpoint/2010/main" val="9290320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subTitle" idx="4294967295"/>
          </p:nvPr>
        </p:nvSpPr>
        <p:spPr>
          <a:xfrm>
            <a:off x="2102400" y="3317709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FF33"/>
                </a:solidFill>
              </a:rPr>
              <a:t>Any questions?</a:t>
            </a:r>
            <a:endParaRPr b="1" dirty="0">
              <a:solidFill>
                <a:srgbClr val="66FF33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@</a:t>
            </a:r>
            <a:r>
              <a:rPr lang="en-US" sz="1800" dirty="0" err="1"/>
              <a:t>dennythecoder</a:t>
            </a:r>
            <a:r>
              <a:rPr lang="en" sz="1800" dirty="0"/>
              <a:t> · </a:t>
            </a:r>
            <a:r>
              <a:rPr lang="en-US" sz="1800" dirty="0" err="1"/>
              <a:t>denny.headrick</a:t>
            </a:r>
            <a:r>
              <a:rPr lang="en" sz="1800" dirty="0"/>
              <a:t>@gmail.com</a:t>
            </a:r>
            <a:endParaRPr sz="1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5690F-B0AE-4087-BDEF-84E6807E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00" y="684009"/>
            <a:ext cx="4487045" cy="2633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036064" y="2005035"/>
            <a:ext cx="4663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Good News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230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036064" y="2005035"/>
            <a:ext cx="4663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Bad News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6948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036064" y="2005035"/>
            <a:ext cx="46631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Bad News</a:t>
            </a:r>
            <a:endParaRPr sz="6000" dirty="0"/>
          </a:p>
        </p:txBody>
      </p:sp>
      <p:sp>
        <p:nvSpPr>
          <p:cNvPr id="3" name="Shape 198"/>
          <p:cNvSpPr txBox="1">
            <a:spLocks/>
          </p:cNvSpPr>
          <p:nvPr/>
        </p:nvSpPr>
        <p:spPr>
          <a:xfrm>
            <a:off x="2036064" y="3086598"/>
            <a:ext cx="49392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 was lying</a:t>
            </a:r>
          </a:p>
        </p:txBody>
      </p:sp>
    </p:spTree>
    <p:extLst>
      <p:ext uri="{BB962C8B-B14F-4D97-AF65-F5344CB8AC3E}">
        <p14:creationId xmlns:p14="http://schemas.microsoft.com/office/powerpoint/2010/main" val="385486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837" y="131186"/>
            <a:ext cx="5972100" cy="636000"/>
          </a:xfrm>
        </p:spPr>
        <p:txBody>
          <a:bodyPr/>
          <a:lstStyle/>
          <a:p>
            <a:r>
              <a:rPr lang="en-US" dirty="0"/>
              <a:t>About the OWASP Top 10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5639778"/>
              </p:ext>
            </p:extLst>
          </p:nvPr>
        </p:nvGraphicFramePr>
        <p:xfrm>
          <a:off x="1081837" y="824124"/>
          <a:ext cx="657225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057900" y="4767263"/>
            <a:ext cx="16002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3A299-4B70-44C0-9573-A40A0A56C89D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2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2633472" y="1170272"/>
            <a:ext cx="3377184" cy="29113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8034516">
            <a:off x="1988515" y="2096575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" panose="02040604050505020304" pitchFamily="18" charset="0"/>
              </a:rPr>
              <a:t>Integrity</a:t>
            </a:r>
          </a:p>
        </p:txBody>
      </p:sp>
      <p:sp>
        <p:nvSpPr>
          <p:cNvPr id="290" name="TextBox 289"/>
          <p:cNvSpPr txBox="1"/>
          <p:nvPr/>
        </p:nvSpPr>
        <p:spPr>
          <a:xfrm rot="3684460">
            <a:off x="4196753" y="2224888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Confidentiality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3114041" y="402203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235301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2633472" y="1158240"/>
            <a:ext cx="3377184" cy="29113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8034516">
            <a:off x="1988515" y="2096575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Century" panose="02040604050505020304" pitchFamily="18" charset="0"/>
              </a:rPr>
              <a:t>Integrity</a:t>
            </a:r>
          </a:p>
        </p:txBody>
      </p:sp>
      <p:sp>
        <p:nvSpPr>
          <p:cNvPr id="290" name="TextBox 289"/>
          <p:cNvSpPr txBox="1"/>
          <p:nvPr/>
        </p:nvSpPr>
        <p:spPr>
          <a:xfrm rot="3684460">
            <a:off x="4196753" y="2224888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Confidentiality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3114041" y="402203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132230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2633472" y="1158240"/>
            <a:ext cx="3377184" cy="29113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8034516">
            <a:off x="1988515" y="2096575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" panose="02040604050505020304" pitchFamily="18" charset="0"/>
              </a:rPr>
              <a:t>Integrity</a:t>
            </a:r>
          </a:p>
        </p:txBody>
      </p:sp>
      <p:sp>
        <p:nvSpPr>
          <p:cNvPr id="290" name="TextBox 289"/>
          <p:cNvSpPr txBox="1"/>
          <p:nvPr/>
        </p:nvSpPr>
        <p:spPr>
          <a:xfrm rot="3684460">
            <a:off x="4196753" y="2224888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entury" panose="02040604050505020304" pitchFamily="18" charset="0"/>
              </a:rPr>
              <a:t>Confidentiality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3114041" y="402203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405607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>
            <a:off x="2633472" y="1158240"/>
            <a:ext cx="3377184" cy="291136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8034516">
            <a:off x="1988515" y="2096575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" panose="02040604050505020304" pitchFamily="18" charset="0"/>
              </a:rPr>
              <a:t>Integrity</a:t>
            </a:r>
          </a:p>
        </p:txBody>
      </p:sp>
      <p:sp>
        <p:nvSpPr>
          <p:cNvPr id="290" name="TextBox 289"/>
          <p:cNvSpPr txBox="1"/>
          <p:nvPr/>
        </p:nvSpPr>
        <p:spPr>
          <a:xfrm rot="3684460">
            <a:off x="4196753" y="2224888"/>
            <a:ext cx="3052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" panose="02040604050505020304" pitchFamily="18" charset="0"/>
              </a:rPr>
              <a:t>Confidentiality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3114041" y="4022038"/>
            <a:ext cx="2416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entury" panose="02040604050505020304" pitchFamily="18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56744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Me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3CCFF"/>
                </a:solidFill>
              </a:rPr>
              <a:t>Denny Headrick</a:t>
            </a:r>
            <a:endParaRPr b="1" dirty="0">
              <a:solidFill>
                <a:srgbClr val="33CCFF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@dennythecoder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d</a:t>
            </a:r>
            <a:r>
              <a:rPr lang="en" sz="1800" b="1" dirty="0"/>
              <a:t>enny.headrick@gmail.com</a:t>
            </a:r>
            <a:endParaRPr sz="1800" b="1" dirty="0"/>
          </a:p>
        </p:txBody>
      </p:sp>
      <p:pic>
        <p:nvPicPr>
          <p:cNvPr id="1026" name="Picture 2" descr="https://pbs.twimg.com/profile_images/972908839841484800/WjFHWG94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631" y="540634"/>
            <a:ext cx="1953641" cy="19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21" y="512064"/>
            <a:ext cx="3063419" cy="40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21" y="512064"/>
            <a:ext cx="3063419" cy="4082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4073" y="2091884"/>
            <a:ext cx="2951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Delicious!</a:t>
            </a:r>
          </a:p>
        </p:txBody>
      </p:sp>
    </p:spTree>
    <p:extLst>
      <p:ext uri="{BB962C8B-B14F-4D97-AF65-F5344CB8AC3E}">
        <p14:creationId xmlns:p14="http://schemas.microsoft.com/office/powerpoint/2010/main" val="322538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66" y="516082"/>
            <a:ext cx="4057650" cy="3543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54233" y="4135582"/>
            <a:ext cx="5693664" cy="405938"/>
          </a:xfrm>
          <a:prstGeom prst="rect">
            <a:avLst/>
          </a:prstGeom>
          <a:gradFill flip="none" rotWithShape="1">
            <a:gsLst>
              <a:gs pos="0">
                <a:srgbClr val="0000FA"/>
              </a:gs>
              <a:gs pos="8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1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00"/>
                </a:solidFill>
                <a:latin typeface="Accord SF" pitchFamily="2" charset="0"/>
              </a:rPr>
              <a:t>Top Ten Security Vulnerabilities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10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583878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10 – CSRF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424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597629" y="2320223"/>
            <a:ext cx="6080826" cy="986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Makes users</a:t>
            </a:r>
            <a:br>
              <a:rPr lang="en-US" sz="7200" dirty="0"/>
            </a:br>
            <a:r>
              <a:rPr lang="en-US" sz="7200" dirty="0"/>
              <a:t>do bad things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64012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597629" y="2320223"/>
            <a:ext cx="6080826" cy="9863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Makes users</a:t>
            </a:r>
            <a:br>
              <a:rPr lang="en-US" sz="7200" dirty="0"/>
            </a:br>
            <a:r>
              <a:rPr lang="en-US" sz="7200" dirty="0"/>
              <a:t>do bad things</a:t>
            </a:r>
            <a:endParaRPr sz="7200" dirty="0"/>
          </a:p>
        </p:txBody>
      </p:sp>
      <p:sp>
        <p:nvSpPr>
          <p:cNvPr id="3" name="Shape 221">
            <a:extLst>
              <a:ext uri="{FF2B5EF4-FFF2-40B4-BE49-F238E27FC236}">
                <a16:creationId xmlns:a16="http://schemas.microsoft.com/office/drawing/2014/main" id="{9DE013DC-84EB-4A1F-B011-A621D02634C1}"/>
              </a:ext>
            </a:extLst>
          </p:cNvPr>
          <p:cNvSpPr txBox="1">
            <a:spLocks/>
          </p:cNvSpPr>
          <p:nvPr/>
        </p:nvSpPr>
        <p:spPr>
          <a:xfrm>
            <a:off x="1597629" y="3411086"/>
            <a:ext cx="6080826" cy="98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4400" dirty="0"/>
              <a:t>..or annoying things</a:t>
            </a:r>
          </a:p>
        </p:txBody>
      </p:sp>
    </p:spTree>
    <p:extLst>
      <p:ext uri="{BB962C8B-B14F-4D97-AF65-F5344CB8AC3E}">
        <p14:creationId xmlns:p14="http://schemas.microsoft.com/office/powerpoint/2010/main" val="386751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25" y="480294"/>
            <a:ext cx="6951912" cy="43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7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30" y="764381"/>
            <a:ext cx="5978109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7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flip.com/28isv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65" y="381460"/>
            <a:ext cx="4158327" cy="45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Me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33CCFF"/>
                </a:solidFill>
              </a:rPr>
              <a:t>npm</a:t>
            </a:r>
            <a:r>
              <a:rPr lang="en-US" b="1" dirty="0">
                <a:solidFill>
                  <a:srgbClr val="33CCFF"/>
                </a:solidFill>
              </a:rPr>
              <a:t> </a:t>
            </a:r>
            <a:r>
              <a:rPr lang="en-US" b="1" dirty="0" err="1">
                <a:solidFill>
                  <a:srgbClr val="33CCFF"/>
                </a:solidFill>
              </a:rPr>
              <a:t>i</a:t>
            </a:r>
            <a:r>
              <a:rPr lang="en-US" b="1" dirty="0">
                <a:solidFill>
                  <a:srgbClr val="33CCFF"/>
                </a:solidFill>
              </a:rPr>
              <a:t> denny</a:t>
            </a:r>
            <a:endParaRPr b="1" dirty="0">
              <a:solidFill>
                <a:srgbClr val="33CCFF"/>
              </a:solidFill>
            </a:endParaRPr>
          </a:p>
        </p:txBody>
      </p:sp>
      <p:pic>
        <p:nvPicPr>
          <p:cNvPr id="4" name="Picture 2" descr="https://pbs.twimg.com/profile_images/972908839841484800/WjFHWG94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631" y="540634"/>
            <a:ext cx="1953641" cy="19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5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50311" y="2249482"/>
            <a:ext cx="4692600" cy="819900"/>
          </a:xfrm>
        </p:spPr>
        <p:txBody>
          <a:bodyPr/>
          <a:lstStyle/>
          <a:p>
            <a:pPr marL="76200" indent="0">
              <a:buNone/>
            </a:pPr>
            <a:r>
              <a:rPr lang="en-US" i="0" dirty="0"/>
              <a:t>Disallow CORS</a:t>
            </a:r>
          </a:p>
        </p:txBody>
      </p:sp>
    </p:spTree>
    <p:extLst>
      <p:ext uri="{BB962C8B-B14F-4D97-AF65-F5344CB8AC3E}">
        <p14:creationId xmlns:p14="http://schemas.microsoft.com/office/powerpoint/2010/main" val="116950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ok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45" y="355753"/>
            <a:ext cx="4608601" cy="414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03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30707" y="1087623"/>
            <a:ext cx="4459084" cy="814918"/>
          </a:xfrm>
        </p:spPr>
        <p:txBody>
          <a:bodyPr/>
          <a:lstStyle/>
          <a:p>
            <a:pPr algn="l"/>
            <a:r>
              <a:rPr lang="en-US" b="0" i="0" dirty="0"/>
              <a:t>Unique per user session</a:t>
            </a:r>
          </a:p>
          <a:p>
            <a:pPr algn="l"/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85601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30707" y="1087623"/>
            <a:ext cx="4459084" cy="814918"/>
          </a:xfrm>
        </p:spPr>
        <p:txBody>
          <a:bodyPr/>
          <a:lstStyle/>
          <a:p>
            <a:pPr algn="l"/>
            <a:r>
              <a:rPr lang="en-US" b="0" i="0" dirty="0"/>
              <a:t>Unique per user session</a:t>
            </a:r>
          </a:p>
          <a:p>
            <a:pPr algn="l"/>
            <a:endParaRPr lang="en-US" b="0" i="0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930707" y="1644444"/>
            <a:ext cx="4692600" cy="80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/>
            <a:endParaRPr lang="en-US" b="0" i="0" dirty="0"/>
          </a:p>
          <a:p>
            <a:pPr algn="l"/>
            <a:r>
              <a:rPr lang="en-US" b="0" i="0" dirty="0"/>
              <a:t>Large random value</a:t>
            </a:r>
          </a:p>
          <a:p>
            <a:pPr algn="l"/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228115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30707" y="1087623"/>
            <a:ext cx="4459084" cy="814918"/>
          </a:xfrm>
        </p:spPr>
        <p:txBody>
          <a:bodyPr/>
          <a:lstStyle/>
          <a:p>
            <a:pPr algn="l"/>
            <a:r>
              <a:rPr lang="en-US" b="0" i="0" dirty="0"/>
              <a:t>Unique per user session</a:t>
            </a:r>
          </a:p>
          <a:p>
            <a:pPr algn="l"/>
            <a:endParaRPr lang="en-US" b="0" i="0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930707" y="1644444"/>
            <a:ext cx="4692600" cy="801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/>
            <a:endParaRPr lang="en-US" b="0" i="0" dirty="0"/>
          </a:p>
          <a:p>
            <a:pPr algn="l"/>
            <a:r>
              <a:rPr lang="en-US" b="0" i="0" dirty="0"/>
              <a:t>Large random value</a:t>
            </a:r>
          </a:p>
          <a:p>
            <a:pPr algn="l"/>
            <a:endParaRPr lang="en-US" b="0" i="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930707" y="2851355"/>
            <a:ext cx="4692600" cy="136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1" i="1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/>
            <a:r>
              <a:rPr lang="en-US" b="0" i="0" dirty="0"/>
              <a:t>Generated by a cryptographically secure random number generator</a:t>
            </a:r>
          </a:p>
          <a:p>
            <a:endParaRPr lang="en-US" dirty="0"/>
          </a:p>
          <a:p>
            <a:pPr algn="l"/>
            <a:endParaRPr lang="en-US" b="0" i="0" dirty="0"/>
          </a:p>
        </p:txBody>
      </p:sp>
    </p:spTree>
    <p:extLst>
      <p:ext uri="{BB962C8B-B14F-4D97-AF65-F5344CB8AC3E}">
        <p14:creationId xmlns:p14="http://schemas.microsoft.com/office/powerpoint/2010/main" val="1890166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C0B81-059F-4E73-AFAD-6F80E510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741993"/>
            <a:ext cx="8181473" cy="36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53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9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859505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4084838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9 – </a:t>
            </a:r>
            <a:r>
              <a:rPr lang="en" sz="6000" dirty="0"/>
              <a:t>Insufficient Logging and Monitoring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23411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76" y="726510"/>
            <a:ext cx="4659152" cy="346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8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Logins</a:t>
            </a:r>
          </a:p>
        </p:txBody>
      </p:sp>
    </p:spTree>
    <p:extLst>
      <p:ext uri="{BB962C8B-B14F-4D97-AF65-F5344CB8AC3E}">
        <p14:creationId xmlns:p14="http://schemas.microsoft.com/office/powerpoint/2010/main" val="324826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42" y="585940"/>
            <a:ext cx="6233191" cy="2348987"/>
          </a:xfrm>
          <a:prstGeom prst="rect">
            <a:avLst/>
          </a:prstGeom>
        </p:spPr>
      </p:pic>
      <p:sp>
        <p:nvSpPr>
          <p:cNvPr id="3" name="Shape 198"/>
          <p:cNvSpPr txBox="1">
            <a:spLocks/>
          </p:cNvSpPr>
          <p:nvPr/>
        </p:nvSpPr>
        <p:spPr>
          <a:xfrm>
            <a:off x="1410218" y="3143204"/>
            <a:ext cx="49392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USAJOBS.GOV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Search for 2210 || 1550 </a:t>
            </a:r>
          </a:p>
        </p:txBody>
      </p:sp>
    </p:spTree>
    <p:extLst>
      <p:ext uri="{BB962C8B-B14F-4D97-AF65-F5344CB8AC3E}">
        <p14:creationId xmlns:p14="http://schemas.microsoft.com/office/powerpoint/2010/main" val="553640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Logins</a:t>
            </a:r>
          </a:p>
        </p:txBody>
      </p:sp>
      <p:sp>
        <p:nvSpPr>
          <p:cNvPr id="4" name="Shape 221"/>
          <p:cNvSpPr txBox="1">
            <a:spLocks/>
          </p:cNvSpPr>
          <p:nvPr/>
        </p:nvSpPr>
        <p:spPr>
          <a:xfrm>
            <a:off x="2107153" y="2961501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3200" dirty="0"/>
            </a:br>
            <a:r>
              <a:rPr lang="en-US" sz="3200" dirty="0"/>
              <a:t>It’s called a login for a reason</a:t>
            </a:r>
          </a:p>
        </p:txBody>
      </p:sp>
    </p:spTree>
    <p:extLst>
      <p:ext uri="{BB962C8B-B14F-4D97-AF65-F5344CB8AC3E}">
        <p14:creationId xmlns:p14="http://schemas.microsoft.com/office/powerpoint/2010/main" val="2591428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3840993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10391" y="2285534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Access Control Failures</a:t>
            </a:r>
          </a:p>
        </p:txBody>
      </p:sp>
    </p:spTree>
    <p:extLst>
      <p:ext uri="{BB962C8B-B14F-4D97-AF65-F5344CB8AC3E}">
        <p14:creationId xmlns:p14="http://schemas.microsoft.com/office/powerpoint/2010/main" val="80654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02" y="475989"/>
            <a:ext cx="6029371" cy="42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DD037B-BE99-43DD-8CE0-DDC6A3041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If you don’t log, you’re in a fog</a:t>
            </a:r>
          </a:p>
        </p:txBody>
      </p:sp>
    </p:spTree>
    <p:extLst>
      <p:ext uri="{BB962C8B-B14F-4D97-AF65-F5344CB8AC3E}">
        <p14:creationId xmlns:p14="http://schemas.microsoft.com/office/powerpoint/2010/main" val="932861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8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6218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477002" y="2866558"/>
            <a:ext cx="74719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400" dirty="0"/>
            </a:br>
            <a:r>
              <a:rPr lang="en" sz="4400" dirty="0"/>
              <a:t>8 – Using Components with Known Vulnerabilities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243822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33CCCC"/>
                </a:solidFill>
              </a:rPr>
              <a:t>143,000,000</a:t>
            </a:r>
            <a:endParaRPr sz="9600" dirty="0">
              <a:solidFill>
                <a:srgbClr val="6699FF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01.nyt.com/images/2017/10/04/business/04EQUIFAX-1/04EQUIFAX-1-superJumbo-v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0" y="-6410326"/>
            <a:ext cx="5201920" cy="34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602" y="997528"/>
            <a:ext cx="5582507" cy="3668972"/>
          </a:xfrm>
          <a:prstGeom prst="rect">
            <a:avLst/>
          </a:prstGeom>
        </p:spPr>
      </p:pic>
      <p:sp>
        <p:nvSpPr>
          <p:cNvPr id="8" name="Shape 221"/>
          <p:cNvSpPr txBox="1">
            <a:spLocks/>
          </p:cNvSpPr>
          <p:nvPr/>
        </p:nvSpPr>
        <p:spPr>
          <a:xfrm>
            <a:off x="1455602" y="116152"/>
            <a:ext cx="2693216" cy="881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4400" dirty="0"/>
            </a:br>
            <a:r>
              <a:rPr lang="en-US" sz="4400" dirty="0"/>
              <a:t>Equifax</a:t>
            </a:r>
          </a:p>
        </p:txBody>
      </p:sp>
    </p:spTree>
    <p:extLst>
      <p:ext uri="{BB962C8B-B14F-4D97-AF65-F5344CB8AC3E}">
        <p14:creationId xmlns:p14="http://schemas.microsoft.com/office/powerpoint/2010/main" val="665663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Throw it away</a:t>
            </a:r>
          </a:p>
        </p:txBody>
      </p:sp>
    </p:spTree>
    <p:extLst>
      <p:ext uri="{BB962C8B-B14F-4D97-AF65-F5344CB8AC3E}">
        <p14:creationId xmlns:p14="http://schemas.microsoft.com/office/powerpoint/2010/main" val="59290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77501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Routinely check</a:t>
            </a:r>
          </a:p>
        </p:txBody>
      </p:sp>
    </p:spTree>
    <p:extLst>
      <p:ext uri="{BB962C8B-B14F-4D97-AF65-F5344CB8AC3E}">
        <p14:creationId xmlns:p14="http://schemas.microsoft.com/office/powerpoint/2010/main" val="1789063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7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092846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23307" y="3134782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6000" dirty="0"/>
              <a:t>7 – Insecure Deserialization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943161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40" y="1327354"/>
            <a:ext cx="6591300" cy="22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3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84" y="286041"/>
            <a:ext cx="2754445" cy="381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21"/>
          <p:cNvSpPr txBox="1">
            <a:spLocks/>
          </p:cNvSpPr>
          <p:nvPr/>
        </p:nvSpPr>
        <p:spPr>
          <a:xfrm>
            <a:off x="1949166" y="4100947"/>
            <a:ext cx="670299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6000" dirty="0"/>
              <a:t>Cookies are a sometimes tool</a:t>
            </a:r>
          </a:p>
        </p:txBody>
      </p:sp>
    </p:spTree>
    <p:extLst>
      <p:ext uri="{BB962C8B-B14F-4D97-AF65-F5344CB8AC3E}">
        <p14:creationId xmlns:p14="http://schemas.microsoft.com/office/powerpoint/2010/main" val="3045526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754400" y="208255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Integrity Checks</a:t>
            </a:r>
          </a:p>
        </p:txBody>
      </p:sp>
    </p:spTree>
    <p:extLst>
      <p:ext uri="{BB962C8B-B14F-4D97-AF65-F5344CB8AC3E}">
        <p14:creationId xmlns:p14="http://schemas.microsoft.com/office/powerpoint/2010/main" val="857115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754400" y="208255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4019948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754400" y="208255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Avoidance</a:t>
            </a:r>
          </a:p>
        </p:txBody>
      </p:sp>
    </p:spTree>
    <p:extLst>
      <p:ext uri="{BB962C8B-B14F-4D97-AF65-F5344CB8AC3E}">
        <p14:creationId xmlns:p14="http://schemas.microsoft.com/office/powerpoint/2010/main" val="1582659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6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986821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6 – XSS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98479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4416432" y="1394022"/>
            <a:ext cx="3547698" cy="110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It’s okay to answer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9503479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2" y="991689"/>
            <a:ext cx="6911645" cy="29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8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2" y="991689"/>
            <a:ext cx="6911645" cy="29665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82" y="991688"/>
            <a:ext cx="6825109" cy="29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30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15" y="923925"/>
            <a:ext cx="6638776" cy="32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37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3" y="2220696"/>
            <a:ext cx="6781694" cy="8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1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70" y="1183383"/>
            <a:ext cx="6764942" cy="2849998"/>
          </a:xfrm>
          <a:prstGeom prst="rect">
            <a:avLst/>
          </a:prstGeom>
        </p:spPr>
      </p:pic>
      <p:sp>
        <p:nvSpPr>
          <p:cNvPr id="4" name="Shape 221"/>
          <p:cNvSpPr txBox="1">
            <a:spLocks/>
          </p:cNvSpPr>
          <p:nvPr/>
        </p:nvSpPr>
        <p:spPr>
          <a:xfrm>
            <a:off x="1182470" y="416058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7200" dirty="0"/>
            </a:br>
            <a:r>
              <a:rPr lang="en-US" sz="7200" dirty="0"/>
              <a:t>Chrome</a:t>
            </a:r>
          </a:p>
        </p:txBody>
      </p:sp>
    </p:spTree>
    <p:extLst>
      <p:ext uri="{BB962C8B-B14F-4D97-AF65-F5344CB8AC3E}">
        <p14:creationId xmlns:p14="http://schemas.microsoft.com/office/powerpoint/2010/main" val="3575431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810" y="673860"/>
            <a:ext cx="5812039" cy="3534885"/>
          </a:xfrm>
          <a:prstGeom prst="rect">
            <a:avLst/>
          </a:prstGeom>
        </p:spPr>
      </p:pic>
      <p:sp>
        <p:nvSpPr>
          <p:cNvPr id="3" name="Shape 221"/>
          <p:cNvSpPr txBox="1">
            <a:spLocks/>
          </p:cNvSpPr>
          <p:nvPr/>
        </p:nvSpPr>
        <p:spPr>
          <a:xfrm>
            <a:off x="1574429" y="427124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7200" dirty="0"/>
            </a:br>
            <a:r>
              <a:rPr lang="en-US" sz="7200" dirty="0"/>
              <a:t>Firefox</a:t>
            </a:r>
          </a:p>
        </p:txBody>
      </p:sp>
    </p:spTree>
    <p:extLst>
      <p:ext uri="{BB962C8B-B14F-4D97-AF65-F5344CB8AC3E}">
        <p14:creationId xmlns:p14="http://schemas.microsoft.com/office/powerpoint/2010/main" val="3675416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91" y="621735"/>
            <a:ext cx="6379598" cy="3524250"/>
          </a:xfrm>
          <a:prstGeom prst="rect">
            <a:avLst/>
          </a:prstGeom>
        </p:spPr>
      </p:pic>
      <p:sp>
        <p:nvSpPr>
          <p:cNvPr id="3" name="Shape 221"/>
          <p:cNvSpPr txBox="1">
            <a:spLocks/>
          </p:cNvSpPr>
          <p:nvPr/>
        </p:nvSpPr>
        <p:spPr>
          <a:xfrm>
            <a:off x="1574429" y="427124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7200" dirty="0"/>
            </a:br>
            <a:r>
              <a:rPr lang="en-US" sz="7200" dirty="0"/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2810215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83" y="486820"/>
            <a:ext cx="5440146" cy="3680098"/>
          </a:xfrm>
          <a:prstGeom prst="rect">
            <a:avLst/>
          </a:prstGeom>
        </p:spPr>
      </p:pic>
      <p:sp>
        <p:nvSpPr>
          <p:cNvPr id="3" name="Shape 221"/>
          <p:cNvSpPr txBox="1">
            <a:spLocks/>
          </p:cNvSpPr>
          <p:nvPr/>
        </p:nvSpPr>
        <p:spPr>
          <a:xfrm>
            <a:off x="1574429" y="427124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7200" dirty="0"/>
            </a:br>
            <a:r>
              <a:rPr lang="en-US" sz="7200" dirty="0"/>
              <a:t>IE</a:t>
            </a:r>
          </a:p>
        </p:txBody>
      </p:sp>
    </p:spTree>
    <p:extLst>
      <p:ext uri="{BB962C8B-B14F-4D97-AF65-F5344CB8AC3E}">
        <p14:creationId xmlns:p14="http://schemas.microsoft.com/office/powerpoint/2010/main" val="160098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83" y="486820"/>
            <a:ext cx="5440146" cy="3680098"/>
          </a:xfrm>
          <a:prstGeom prst="rect">
            <a:avLst/>
          </a:prstGeom>
        </p:spPr>
      </p:pic>
      <p:sp>
        <p:nvSpPr>
          <p:cNvPr id="3" name="Shape 221"/>
          <p:cNvSpPr txBox="1">
            <a:spLocks/>
          </p:cNvSpPr>
          <p:nvPr/>
        </p:nvSpPr>
        <p:spPr>
          <a:xfrm>
            <a:off x="1574429" y="427124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7200" dirty="0"/>
            </a:br>
            <a:r>
              <a:rPr lang="en-US" sz="7200" dirty="0"/>
              <a:t>IE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0464" y="4166918"/>
            <a:ext cx="3006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FF00"/>
                </a:solidFill>
              </a:rPr>
              <a:t>Shocking</a:t>
            </a:r>
          </a:p>
        </p:txBody>
      </p:sp>
    </p:spTree>
    <p:extLst>
      <p:ext uri="{BB962C8B-B14F-4D97-AF65-F5344CB8AC3E}">
        <p14:creationId xmlns:p14="http://schemas.microsoft.com/office/powerpoint/2010/main" val="37190356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CFF44C-6D6B-4F87-B958-7446FD86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51" y="441909"/>
            <a:ext cx="6315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0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3CCFF"/>
                </a:solidFill>
              </a:rPr>
              <a:t>Front-End</a:t>
            </a:r>
            <a:endParaRPr b="1" dirty="0">
              <a:solidFill>
                <a:srgbClr val="33CCFF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4416432" y="1394022"/>
            <a:ext cx="3547698" cy="110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It’s okay to answer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3854728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i.imgflip.com/28g8q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21" y="450218"/>
            <a:ext cx="4479055" cy="43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05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b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63" y="735120"/>
            <a:ext cx="6740674" cy="367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51771" y="4339356"/>
            <a:ext cx="76534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Karla"/>
              </a:rPr>
              <a:t>http://ebay.com/link/?nav=webview&amp;url=javascript:alert(document.cookie)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3148" y="308000"/>
            <a:ext cx="7503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https://ret2libc.wordpress.com/2016/01/11/a-tale-of-ebay-xss-and-shoddy-incident-response/</a:t>
            </a:r>
          </a:p>
        </p:txBody>
      </p:sp>
    </p:spTree>
    <p:extLst>
      <p:ext uri="{BB962C8B-B14F-4D97-AF65-F5344CB8AC3E}">
        <p14:creationId xmlns:p14="http://schemas.microsoft.com/office/powerpoint/2010/main" val="203518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139680" y="2378065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Trusted Frameworks</a:t>
            </a:r>
          </a:p>
        </p:txBody>
      </p:sp>
    </p:spTree>
    <p:extLst>
      <p:ext uri="{BB962C8B-B14F-4D97-AF65-F5344CB8AC3E}">
        <p14:creationId xmlns:p14="http://schemas.microsoft.com/office/powerpoint/2010/main" val="3670981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9" y="2265332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5400" dirty="0"/>
              <a:t>Escape Strings</a:t>
            </a:r>
          </a:p>
        </p:txBody>
      </p:sp>
    </p:spTree>
    <p:extLst>
      <p:ext uri="{BB962C8B-B14F-4D97-AF65-F5344CB8AC3E}">
        <p14:creationId xmlns:p14="http://schemas.microsoft.com/office/powerpoint/2010/main" val="1656895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ntermission">
            <a:extLst>
              <a:ext uri="{FF2B5EF4-FFF2-40B4-BE49-F238E27FC236}">
                <a16:creationId xmlns:a16="http://schemas.microsoft.com/office/drawing/2014/main" id="{DA783403-14B2-4934-A13C-8F648E1A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21">
            <a:extLst>
              <a:ext uri="{FF2B5EF4-FFF2-40B4-BE49-F238E27FC236}">
                <a16:creationId xmlns:a16="http://schemas.microsoft.com/office/drawing/2014/main" id="{E9B94BB0-C21A-41DE-8420-BB7A3ADB4C17}"/>
              </a:ext>
            </a:extLst>
          </p:cNvPr>
          <p:cNvSpPr txBox="1">
            <a:spLocks/>
          </p:cNvSpPr>
          <p:nvPr/>
        </p:nvSpPr>
        <p:spPr>
          <a:xfrm>
            <a:off x="2874576" y="236443"/>
            <a:ext cx="339484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HIGH FIVE</a:t>
            </a:r>
          </a:p>
        </p:txBody>
      </p:sp>
    </p:spTree>
    <p:extLst>
      <p:ext uri="{BB962C8B-B14F-4D97-AF65-F5344CB8AC3E}">
        <p14:creationId xmlns:p14="http://schemas.microsoft.com/office/powerpoint/2010/main" val="1605261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5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692644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11114" y="3244510"/>
            <a:ext cx="62771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/>
            </a:br>
            <a:r>
              <a:rPr lang="en" sz="6000" dirty="0"/>
              <a:t>5 – Security Misconfiguration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781633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986589" y="3244510"/>
            <a:ext cx="753176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/>
            </a:br>
            <a:r>
              <a:rPr lang="en" sz="6000" dirty="0"/>
              <a:t>Turn off unnecessary features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959799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939264" y="274132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Remove unnecessary software</a:t>
            </a:r>
          </a:p>
        </p:txBody>
      </p:sp>
    </p:spTree>
    <p:extLst>
      <p:ext uri="{BB962C8B-B14F-4D97-AF65-F5344CB8AC3E}">
        <p14:creationId xmlns:p14="http://schemas.microsoft.com/office/powerpoint/2010/main" val="2109200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939264" y="274132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Turn off detailed errors</a:t>
            </a:r>
          </a:p>
        </p:txBody>
      </p:sp>
    </p:spTree>
    <p:extLst>
      <p:ext uri="{BB962C8B-B14F-4D97-AF65-F5344CB8AC3E}">
        <p14:creationId xmlns:p14="http://schemas.microsoft.com/office/powerpoint/2010/main" val="275104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3CCFF"/>
                </a:solidFill>
              </a:rPr>
              <a:t>Back-End</a:t>
            </a: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4416432" y="1394022"/>
            <a:ext cx="3547698" cy="110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It’s okay to answer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3358849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ql server .net error">
            <a:extLst>
              <a:ext uri="{FF2B5EF4-FFF2-40B4-BE49-F238E27FC236}">
                <a16:creationId xmlns:a16="http://schemas.microsoft.com/office/drawing/2014/main" id="{9A00B102-2C44-479E-95ED-B5E14C28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516639"/>
            <a:ext cx="6188168" cy="411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70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dirty="0"/>
              <a:t>Security through Obscurity is NOT Security</a:t>
            </a:r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flip.com/28kadt.jpg">
            <a:extLst>
              <a:ext uri="{FF2B5EF4-FFF2-40B4-BE49-F238E27FC236}">
                <a16:creationId xmlns:a16="http://schemas.microsoft.com/office/drawing/2014/main" id="{3EE5FB73-4D49-4139-A7DA-6CD97684F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78" y="546184"/>
            <a:ext cx="66865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19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4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5637781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586730" y="3427390"/>
            <a:ext cx="693547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4 – Broken Access Control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1672176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Prevent Caching</a:t>
            </a:r>
          </a:p>
        </p:txBody>
      </p:sp>
    </p:spTree>
    <p:extLst>
      <p:ext uri="{BB962C8B-B14F-4D97-AF65-F5344CB8AC3E}">
        <p14:creationId xmlns:p14="http://schemas.microsoft.com/office/powerpoint/2010/main" val="41847974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Deny by default</a:t>
            </a:r>
          </a:p>
        </p:txBody>
      </p:sp>
    </p:spTree>
    <p:extLst>
      <p:ext uri="{BB962C8B-B14F-4D97-AF65-F5344CB8AC3E}">
        <p14:creationId xmlns:p14="http://schemas.microsoft.com/office/powerpoint/2010/main" val="3975947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648962" y="2383339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Prevent Path Traversal</a:t>
            </a:r>
          </a:p>
        </p:txBody>
      </p:sp>
    </p:spTree>
    <p:extLst>
      <p:ext uri="{BB962C8B-B14F-4D97-AF65-F5344CB8AC3E}">
        <p14:creationId xmlns:p14="http://schemas.microsoft.com/office/powerpoint/2010/main" val="13196824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3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1060849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84267" y="3025054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3 – Sensitive D</a:t>
            </a:r>
            <a:r>
              <a:rPr lang="en-US" sz="6000" dirty="0"/>
              <a:t>a</a:t>
            </a:r>
            <a:r>
              <a:rPr lang="en" sz="6000" dirty="0"/>
              <a:t>ta Exposure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09997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2715450" y="1334475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You</a:t>
            </a:r>
            <a:endParaRPr sz="60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3CCFF"/>
                </a:solidFill>
              </a:rPr>
              <a:t>DBA</a:t>
            </a:r>
            <a:endParaRPr b="1" dirty="0">
              <a:solidFill>
                <a:srgbClr val="33CCFF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4416432" y="1394022"/>
            <a:ext cx="3547698" cy="110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Font typeface="Hind"/>
              <a:buNone/>
            </a:pPr>
            <a:r>
              <a:rPr lang="en-US" b="1" dirty="0">
                <a:solidFill>
                  <a:srgbClr val="33CCFF"/>
                </a:solidFill>
              </a:rPr>
              <a:t>It’s okay to answer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18206334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2239888" y="190207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730049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17" y="255434"/>
            <a:ext cx="3627285" cy="247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us 1"/>
          <p:cNvSpPr/>
          <p:nvPr/>
        </p:nvSpPr>
        <p:spPr>
          <a:xfrm>
            <a:off x="5361139" y="447130"/>
            <a:ext cx="2091847" cy="209184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40211" y="3149744"/>
            <a:ext cx="437353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17469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55008"/>
              </p:ext>
            </p:extLst>
          </p:nvPr>
        </p:nvGraphicFramePr>
        <p:xfrm>
          <a:off x="1289027" y="1049750"/>
          <a:ext cx="6401952" cy="3349448"/>
        </p:xfrm>
        <a:graphic>
          <a:graphicData uri="http://schemas.openxmlformats.org/drawingml/2006/table">
            <a:tbl>
              <a:tblPr/>
              <a:tblGrid>
                <a:gridCol w="130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41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9186"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Username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Salt value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String to be hashed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effectLst/>
                        </a:rPr>
                        <a:t>Hashed value = SHA256 (Password + Salt value)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37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user1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E1F53135FAE559C253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password123+E1F53135E559C253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72AE25495A7981C40622D49F9A52E4F1565C90F048F59027BD9C8C8900D5C3D8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269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user2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F84B03D034B409D4E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password123+84B03D034B409D4E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B4B6603ABC670967E99C7E7F1389E40CD16E78AD38EB1468EC2AA1E62B8BED3A</a:t>
                      </a:r>
                    </a:p>
                  </a:txBody>
                  <a:tcPr marL="68525" marR="68525" marT="34262" marB="34262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0646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Image result for pepper sh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42" y="494778"/>
            <a:ext cx="2880084" cy="439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43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862684" y="2431466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Why did the dinosaurs die?</a:t>
            </a:r>
          </a:p>
        </p:txBody>
      </p:sp>
    </p:spTree>
    <p:extLst>
      <p:ext uri="{BB962C8B-B14F-4D97-AF65-F5344CB8AC3E}">
        <p14:creationId xmlns:p14="http://schemas.microsoft.com/office/powerpoint/2010/main" val="36230418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862684" y="2571750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They tried to create their own encryption</a:t>
            </a:r>
          </a:p>
        </p:txBody>
      </p:sp>
    </p:spTree>
    <p:extLst>
      <p:ext uri="{BB962C8B-B14F-4D97-AF65-F5344CB8AC3E}">
        <p14:creationId xmlns:p14="http://schemas.microsoft.com/office/powerpoint/2010/main" val="6191145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72075" y="2269150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7200" dirty="0"/>
              <a:t>2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838797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659882" y="3086014"/>
            <a:ext cx="643560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/>
            </a:br>
            <a:r>
              <a:rPr lang="en" sz="6000" dirty="0"/>
              <a:t>2 – Broken Authentication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4828405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916482" y="1902076"/>
            <a:ext cx="61252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MF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7720787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1"/>
          <p:cNvSpPr txBox="1">
            <a:spLocks/>
          </p:cNvSpPr>
          <p:nvPr/>
        </p:nvSpPr>
        <p:spPr>
          <a:xfrm>
            <a:off x="1916482" y="1902076"/>
            <a:ext cx="61252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br>
              <a:rPr lang="en-US" sz="5400" dirty="0"/>
            </a:br>
            <a:r>
              <a:rPr lang="en-US" sz="5400" dirty="0"/>
              <a:t>No Defaults</a:t>
            </a:r>
          </a:p>
        </p:txBody>
      </p:sp>
    </p:spTree>
    <p:extLst>
      <p:ext uri="{BB962C8B-B14F-4D97-AF65-F5344CB8AC3E}">
        <p14:creationId xmlns:p14="http://schemas.microsoft.com/office/powerpoint/2010/main" val="17253829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04/19/2010" val="LastModified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1216</TotalTime>
  <Words>419</Words>
  <Application>Microsoft Office PowerPoint</Application>
  <PresentationFormat>On-screen Show (16:9)</PresentationFormat>
  <Paragraphs>167</Paragraphs>
  <Slides>116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7" baseType="lpstr">
      <vt:lpstr>Hind</vt:lpstr>
      <vt:lpstr>Trebuchet MS</vt:lpstr>
      <vt:lpstr>Karla</vt:lpstr>
      <vt:lpstr>Arial</vt:lpstr>
      <vt:lpstr>Calibri</vt:lpstr>
      <vt:lpstr>Calisto MT</vt:lpstr>
      <vt:lpstr>Accord SF</vt:lpstr>
      <vt:lpstr>Century</vt:lpstr>
      <vt:lpstr>Wingdings 2</vt:lpstr>
      <vt:lpstr>Dumaine</vt:lpstr>
      <vt:lpstr>Slate</vt:lpstr>
      <vt:lpstr>In Secure Web Applications</vt:lpstr>
      <vt:lpstr>Me</vt:lpstr>
      <vt:lpstr>Me</vt:lpstr>
      <vt:lpstr>PowerPoint Presentation</vt:lpstr>
      <vt:lpstr>You</vt:lpstr>
      <vt:lpstr>You</vt:lpstr>
      <vt:lpstr>You</vt:lpstr>
      <vt:lpstr>You</vt:lpstr>
      <vt:lpstr>You</vt:lpstr>
      <vt:lpstr>You</vt:lpstr>
      <vt:lpstr>You</vt:lpstr>
      <vt:lpstr>Good News</vt:lpstr>
      <vt:lpstr>Bad News</vt:lpstr>
      <vt:lpstr>Bad News</vt:lpstr>
      <vt:lpstr>About the OWASP Top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10</vt:lpstr>
      <vt:lpstr> 10 – CSRF</vt:lpstr>
      <vt:lpstr>Makes users do bad things</vt:lpstr>
      <vt:lpstr>Makes users do bad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9</vt:lpstr>
      <vt:lpstr> 9 – Insufficient Logging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8</vt:lpstr>
      <vt:lpstr> 8 – Using Components with Known Vulnerabilities</vt:lpstr>
      <vt:lpstr>143,000,000</vt:lpstr>
      <vt:lpstr>PowerPoint Presentation</vt:lpstr>
      <vt:lpstr>PowerPoint Presentation</vt:lpstr>
      <vt:lpstr>PowerPoint Presentation</vt:lpstr>
      <vt:lpstr> 7</vt:lpstr>
      <vt:lpstr> 7 – Insecure Deserialization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6</vt:lpstr>
      <vt:lpstr> 6 – XSS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5</vt:lpstr>
      <vt:lpstr> 5 – Security Misconfiguration</vt:lpstr>
      <vt:lpstr> Turn off unnecessary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4</vt:lpstr>
      <vt:lpstr> 4 – Broken Access Control</vt:lpstr>
      <vt:lpstr>PowerPoint Presentation</vt:lpstr>
      <vt:lpstr>PowerPoint Presentation</vt:lpstr>
      <vt:lpstr>PowerPoint Presentation</vt:lpstr>
      <vt:lpstr>3</vt:lpstr>
      <vt:lpstr>3 – Sensitive Data Exposure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2</vt:lpstr>
      <vt:lpstr> 2 – Broken 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</vt:lpstr>
      <vt:lpstr> 1 -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Secure Applications</dc:title>
  <dc:creator>Dennis Headrick</dc:creator>
  <cp:lastModifiedBy>Dennis Headrick</cp:lastModifiedBy>
  <cp:revision>67</cp:revision>
  <dcterms:modified xsi:type="dcterms:W3CDTF">2018-04-18T01:41:35Z</dcterms:modified>
</cp:coreProperties>
</file>